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g" ContentType="image/jpeg"/>
  <Override PartName="/docProps/app.xml" ContentType="application/vnd.openxmlformats-officedocument.extended-properties+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74"/>
    <p:restoredTop autoAdjust="0" sz="94694"/>
  </p:normalViewPr>
  <p:slideViewPr>
    <p:cSldViewPr snapToGrid="0" snapToObjects="1">
      <p:cViewPr varScale="1">
        <p:scale>
          <a:sx d="100" n="166"/>
          <a:sy d="100" n="166"/>
        </p:scale>
        <p:origin x="520" y="19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2" Type="http://schemas.openxmlformats.org/officeDocument/2006/relationships/slide" Target="slides/slide41.xml" /><Relationship Id="rId43" Type="http://schemas.openxmlformats.org/officeDocument/2006/relationships/slide" Target="slides/slide42.xml" /><Relationship Id="rId44" Type="http://schemas.openxmlformats.org/officeDocument/2006/relationships/slide" Target="slides/slide43.xml" /><Relationship Id="rId45" Type="http://schemas.openxmlformats.org/officeDocument/2006/relationships/slide" Target="slides/slide44.xml" /><Relationship Id="rId46" Type="http://schemas.openxmlformats.org/officeDocument/2006/relationships/slide" Target="slides/slide45.xml" /><Relationship Id="rId47" Type="http://schemas.openxmlformats.org/officeDocument/2006/relationships/slide" Target="slides/slide46.xml" /><Relationship Id="rId48" Type="http://schemas.openxmlformats.org/officeDocument/2006/relationships/slide" Target="slides/slide47.xml" /><Relationship Id="rId49" Type="http://schemas.openxmlformats.org/officeDocument/2006/relationships/slide" Target="slides/slide48.xml" /><Relationship Id="rId50" Type="http://schemas.openxmlformats.org/officeDocument/2006/relationships/slide" Target="slides/slide49.xml" /><Relationship Id="rId51" Type="http://schemas.openxmlformats.org/officeDocument/2006/relationships/slide" Target="slides/slide50.xml" /><Relationship Id="rId52" Type="http://schemas.openxmlformats.org/officeDocument/2006/relationships/slide" Target="slides/slide51.xml" /><Relationship Id="rId53" Type="http://schemas.openxmlformats.org/officeDocument/2006/relationships/slide" Target="slides/slide52.xml" /><Relationship Id="rId54" Type="http://schemas.openxmlformats.org/officeDocument/2006/relationships/slide" Target="slides/slide53.xml" /><Relationship Id="rId55" Type="http://schemas.openxmlformats.org/officeDocument/2006/relationships/slide" Target="slides/slide54.xml" /><Relationship Id="rId56" Type="http://schemas.openxmlformats.org/officeDocument/2006/relationships/slide" Target="slides/slide55.xml" /><Relationship Id="rId57" Type="http://schemas.openxmlformats.org/officeDocument/2006/relationships/slide" Target="slides/slide56.xml" /><Relationship Id="rId58" Type="http://schemas.openxmlformats.org/officeDocument/2006/relationships/slide" Target="slides/slide57.xml" /><Relationship Id="rId59" Type="http://schemas.openxmlformats.org/officeDocument/2006/relationships/slide" Target="slides/slide58.xml" /><Relationship Id="rId60" Type="http://schemas.openxmlformats.org/officeDocument/2006/relationships/slide" Target="slides/slide59.xml" /><Relationship Id="rId61" Type="http://schemas.openxmlformats.org/officeDocument/2006/relationships/slide" Target="slides/slide60.xml" /><Relationship Id="rId62" Type="http://schemas.openxmlformats.org/officeDocument/2006/relationships/slide" Target="slides/slide61.xml" /><Relationship Id="rId63" Type="http://schemas.openxmlformats.org/officeDocument/2006/relationships/slide" Target="slides/slide62.xml" /><Relationship Id="rId64" Type="http://schemas.openxmlformats.org/officeDocument/2006/relationships/slide" Target="slides/slide63.xml" /><Relationship Id="rId65" Type="http://schemas.openxmlformats.org/officeDocument/2006/relationships/slide" Target="slides/slide64.xml" /><Relationship Id="rId66" Type="http://schemas.openxmlformats.org/officeDocument/2006/relationships/slide" Target="slides/slide65.xml" /><Relationship Id="rId67" Type="http://schemas.openxmlformats.org/officeDocument/2006/relationships/slide" Target="slides/slide66.xml" /><Relationship Id="rId68" Type="http://schemas.openxmlformats.org/officeDocument/2006/relationships/slide" Target="slides/slide67.xml" /><Relationship Id="rId69" Type="http://schemas.openxmlformats.org/officeDocument/2006/relationships/slide" Target="slides/slide68.xml" /><Relationship Id="rId70" Type="http://schemas.openxmlformats.org/officeDocument/2006/relationships/slide" Target="slides/slide69.xml" /><Relationship Id="rId71" Type="http://schemas.openxmlformats.org/officeDocument/2006/relationships/slide" Target="slides/slide70.xml" /><Relationship Id="rId72" Type="http://schemas.openxmlformats.org/officeDocument/2006/relationships/slide" Target="slides/slide71.xml" /><Relationship Id="rId73" Type="http://schemas.openxmlformats.org/officeDocument/2006/relationships/slide" Target="slides/slide72.xml" /><Relationship Id="rId74" Type="http://schemas.openxmlformats.org/officeDocument/2006/relationships/slide" Target="slides/slide73.xml" /><Relationship Id="rId75" Type="http://schemas.openxmlformats.org/officeDocument/2006/relationships/slide" Target="slides/slide74.xml" /><Relationship Id="rId76" Type="http://schemas.openxmlformats.org/officeDocument/2006/relationships/slide" Target="slides/slide75.xml" /><Relationship Id="rId77" Type="http://schemas.openxmlformats.org/officeDocument/2006/relationships/slide" Target="slides/slide76.xml" /><Relationship Id="rId78" Type="http://schemas.openxmlformats.org/officeDocument/2006/relationships/slide" Target="slides/slide77.xml" /><Relationship Id="rId79" Type="http://schemas.openxmlformats.org/officeDocument/2006/relationships/slide" Target="slides/slide78.xml" /><Relationship Id="rId80" Type="http://schemas.openxmlformats.org/officeDocument/2006/relationships/slide" Target="slides/slide79.xml" /><Relationship Id="rId81" Type="http://schemas.openxmlformats.org/officeDocument/2006/relationships/slide" Target="slides/slide80.xml" /><Relationship Id="rId82" Type="http://schemas.openxmlformats.org/officeDocument/2006/relationships/slide" Target="slides/slide81.xml" /><Relationship Id="rId83" Type="http://schemas.openxmlformats.org/officeDocument/2006/relationships/slide" Target="slides/slide82.xml" /><Relationship Id="rId84" Type="http://schemas.openxmlformats.org/officeDocument/2006/relationships/slide" Target="slides/slide83.xml" /><Relationship Id="rId85" Type="http://schemas.openxmlformats.org/officeDocument/2006/relationships/slide" Target="slides/slide84.xml" /><Relationship Id="rId86" Type="http://schemas.openxmlformats.org/officeDocument/2006/relationships/slide" Target="slides/slide85.xml" /><Relationship Id="rId87" Type="http://schemas.openxmlformats.org/officeDocument/2006/relationships/slide" Target="slides/slide86.xml" /><Relationship Id="rId88" Type="http://schemas.openxmlformats.org/officeDocument/2006/relationships/slide" Target="slides/slide87.xml" /><Relationship Id="rId89" Type="http://schemas.openxmlformats.org/officeDocument/2006/relationships/slide" Target="slides/slide88.xml" /><Relationship Id="rId91" Type="http://schemas.openxmlformats.org/officeDocument/2006/relationships/viewProps" Target="viewProps.xml" /><Relationship Id="rId90" Type="http://schemas.openxmlformats.org/officeDocument/2006/relationships/presProps" Target="presProps.xml" /><Relationship Id="rId1" Type="http://schemas.openxmlformats.org/officeDocument/2006/relationships/slideMaster" Target="slideMasters/slideMaster1.xml" /><Relationship Id="rId93" Type="http://schemas.openxmlformats.org/officeDocument/2006/relationships/tableStyles" Target="tableStyles.xml" /><Relationship Id="rId92"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lvl1pPr>
              <a:defRPr baseline="0">
                <a:latin typeface="Lato Semibold" panose="020F0502020204030203" pitchFamily="34" charset="0"/>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1_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graphicFrame>
        <p:nvGraphicFramePr>
          <p:cNvPr id="7" name="Table 6">
            <a:extLst>
              <a:ext uri="{FF2B5EF4-FFF2-40B4-BE49-F238E27FC236}">
                <a16:creationId xmlns:a16="http://schemas.microsoft.com/office/drawing/2014/main" id="{40E5F148-B214-9ED5-96D2-C8C952B333EC}"/>
              </a:ext>
            </a:extLst>
          </p:cNvPr>
          <p:cNvGraphicFramePr>
            <a:graphicFrameLocks noGrp="1"/>
          </p:cNvGraphicFramePr>
          <p:nvPr userDrawn="1">
            <p:extLst>
              <p:ext uri="{D42A27DB-BD31-4B8C-83A1-F6EECF244321}">
                <p14:modId xmlns:p14="http://schemas.microsoft.com/office/powerpoint/2010/main" val="1121345573"/>
              </p:ext>
            </p:extLst>
          </p:nvPr>
        </p:nvGraphicFramePr>
        <p:xfrm>
          <a:off x="1524000" y="539750"/>
          <a:ext cx="6096000" cy="914400"/>
        </p:xfrm>
        <a:graphic>
          <a:graphicData uri="http://schemas.openxmlformats.org/drawingml/2006/table">
            <a:tbl>
              <a:tblPr firstRow="1" bandRow="1">
                <a:tableStyleId>{69012ECD-51FC-41F1-AA8D-1B2483CD663E}</a:tableStyleId>
              </a:tblPr>
              <a:tblGrid>
                <a:gridCol w="2032000">
                  <a:extLst>
                    <a:ext uri="{9D8B030D-6E8A-4147-A177-3AD203B41FA5}">
                      <a16:colId xmlns:a16="http://schemas.microsoft.com/office/drawing/2014/main" val="271011269"/>
                    </a:ext>
                  </a:extLst>
                </a:gridCol>
                <a:gridCol w="2032000">
                  <a:extLst>
                    <a:ext uri="{9D8B030D-6E8A-4147-A177-3AD203B41FA5}">
                      <a16:colId xmlns:a16="http://schemas.microsoft.com/office/drawing/2014/main" val="2080703046"/>
                    </a:ext>
                  </a:extLst>
                </a:gridCol>
                <a:gridCol w="2032000">
                  <a:extLst>
                    <a:ext uri="{9D8B030D-6E8A-4147-A177-3AD203B41FA5}">
                      <a16:colId xmlns:a16="http://schemas.microsoft.com/office/drawing/2014/main" val="1138284043"/>
                    </a:ext>
                  </a:extLst>
                </a:gridCol>
              </a:tblGrid>
              <a:tr h="370840">
                <a:tc>
                  <a:txBody>
                    <a:bodyPr/>
                    <a:lstStyle/>
                    <a:p>
                      <a:endParaRPr lang="en-US" sz="2400" dirty="0"/>
                    </a:p>
                  </a:txBody>
                  <a:tcPr/>
                </a:tc>
                <a:tc>
                  <a:txBody>
                    <a:bodyPr/>
                    <a:lstStyle/>
                    <a:p>
                      <a:endParaRPr lang="en-US" sz="2400" dirty="0"/>
                    </a:p>
                  </a:txBody>
                  <a:tcPr/>
                </a:tc>
                <a:tc>
                  <a:txBody>
                    <a:bodyPr/>
                    <a:lstStyle/>
                    <a:p>
                      <a:endParaRPr lang="en-US" sz="2400"/>
                    </a:p>
                  </a:txBody>
                  <a:tcPr/>
                </a:tc>
                <a:extLst>
                  <a:ext uri="{0D108BD9-81ED-4DB2-BD59-A6C34878D82A}">
                    <a16:rowId xmlns:a16="http://schemas.microsoft.com/office/drawing/2014/main" val="769229322"/>
                  </a:ext>
                </a:extLst>
              </a:tr>
              <a:tr h="370840">
                <a:tc>
                  <a:txBody>
                    <a:bodyPr/>
                    <a:lstStyle/>
                    <a:p>
                      <a:endParaRPr lang="en-US" sz="2400"/>
                    </a:p>
                  </a:txBody>
                  <a:tcPr/>
                </a:tc>
                <a:tc>
                  <a:txBody>
                    <a:bodyPr/>
                    <a:lstStyle/>
                    <a:p>
                      <a:endParaRPr lang="en-US" sz="2400" dirty="0"/>
                    </a:p>
                  </a:txBody>
                  <a:tcPr/>
                </a:tc>
                <a:tc>
                  <a:txBody>
                    <a:bodyPr/>
                    <a:lstStyle/>
                    <a:p>
                      <a:endParaRPr lang="en-US" sz="2400" dirty="0"/>
                    </a:p>
                  </a:txBody>
                  <a:tcPr/>
                </a:tc>
                <a:extLst>
                  <a:ext uri="{0D108BD9-81ED-4DB2-BD59-A6C34878D82A}">
                    <a16:rowId xmlns:a16="http://schemas.microsoft.com/office/drawing/2014/main" val="184196425"/>
                  </a:ext>
                </a:extLst>
              </a:tr>
            </a:tbl>
          </a:graphicData>
        </a:graphic>
      </p:graphicFrame>
    </p:spTree>
    <p:extLst>
      <p:ext uri="{BB962C8B-B14F-4D97-AF65-F5344CB8AC3E}">
        <p14:creationId xmlns:p14="http://schemas.microsoft.com/office/powerpoint/2010/main" val="29397889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r>
              <a:rPr lang="en-US" dirty="0"/>
              <a:t>Click to edit Master title style</a:t>
            </a:r>
          </a:p>
        </p:txBody>
      </p:sp>
      <p:sp>
        <p:nvSpPr>
          <p:cNvPr id="3" name="Content Placeholder 2"/>
          <p:cNvSpPr>
            <a:spLocks noGrp="1"/>
          </p:cNvSpPr>
          <p:nvPr>
            <p:ph idx="1"/>
          </p:nvPr>
        </p:nvSpPr>
        <p:spPr>
          <a:xfrm>
            <a:off x="284309" y="960504"/>
            <a:ext cx="8552330" cy="3977017"/>
          </a:xfrm>
        </p:spPr>
        <p:txBody>
          <a:bodyPr/>
          <a:lstStyle>
            <a:lvl1pPr marL="228600" indent="-228600">
              <a:tabLst/>
              <a:defRPr sz="2800"/>
            </a:lvl1pPr>
            <a:lvl2pPr>
              <a:defRPr sz="2800"/>
            </a:lvl2pPr>
            <a:lvl3pPr>
              <a:defRPr sz="24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8346009"/>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r>
              <a:rPr lang="en-US" dirty="0"/>
              <a:t>Click to edit Master title style</a:t>
            </a:r>
          </a:p>
        </p:txBody>
      </p:sp>
      <p:sp>
        <p:nvSpPr>
          <p:cNvPr id="3" name="Content Placeholder 2"/>
          <p:cNvSpPr>
            <a:spLocks noGrp="1"/>
          </p:cNvSpPr>
          <p:nvPr>
            <p:ph sz="half" idx="1"/>
          </p:nvPr>
        </p:nvSpPr>
        <p:spPr>
          <a:xfrm>
            <a:off x="315045" y="1200151"/>
            <a:ext cx="4180755" cy="3737370"/>
          </a:xfrm>
        </p:spPr>
        <p:txBody>
          <a:bodyPr/>
          <a:lstStyle>
            <a:lvl1pPr marL="174625" indent="-174625">
              <a:tabLst/>
              <a:defRPr sz="2800" baseline="0">
                <a:latin typeface="Lato Medium" panose="020F0502020204030203" pitchFamily="34" charset="0"/>
              </a:defRPr>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199" y="1200151"/>
            <a:ext cx="4196123" cy="3737370"/>
          </a:xfrm>
        </p:spPr>
        <p:txBody>
          <a:bodyPr/>
          <a:lstStyle>
            <a:lvl1pPr marL="174625" indent="-174625">
              <a:tabLst/>
              <a:defRPr sz="2800" baseline="0">
                <a:latin typeface="Lato Medium" panose="020F0502020204030203" pitchFamily="34" charset="0"/>
              </a:defRPr>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8" name="Footer Placeholder 7"/>
          <p:cNvSpPr>
            <a:spLocks noGrp="1"/>
          </p:cNvSpPr>
          <p:nvPr>
            <p:ph type="ftr" sz="quarter" idx="11"/>
          </p:nvPr>
        </p:nvSpPr>
        <p:spPr>
          <a:xfrm>
            <a:off x="3124200" y="4767263"/>
            <a:ext cx="2895600" cy="273844"/>
          </a:xfrm>
          <a:prstGeom prst="rect">
            <a:avLst/>
          </a:prstGeom>
        </p:spPr>
        <p:txBody>
          <a:bodyPr/>
          <a:lstStyle/>
          <a:p>
            <a:endParaRPr lang="en-US"/>
          </a:p>
        </p:txBody>
      </p:sp>
      <p:sp>
        <p:nvSpPr>
          <p:cNvPr id="9" name="Slide Number Placeholder 8"/>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atin typeface="Lato Semibold" panose="020F0502020204030203" pitchFamily="34" charset="0"/>
              </a:defRPr>
            </a:lvl1pPr>
          </a:lstStyle>
          <a:p>
            <a:r>
              <a:rPr lang="en-US" dirty="0"/>
              <a:t>Click to edit Master title style</a:t>
            </a:r>
          </a:p>
        </p:txBody>
      </p:sp>
      <p:sp>
        <p:nvSpPr>
          <p:cNvPr id="3" name="Date Placeholder 2"/>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4" name="Footer Placeholder 3"/>
          <p:cNvSpPr>
            <a:spLocks noGrp="1"/>
          </p:cNvSpPr>
          <p:nvPr>
            <p:ph type="ftr" sz="quarter" idx="11"/>
          </p:nvPr>
        </p:nvSpPr>
        <p:spPr>
          <a:xfrm>
            <a:off x="3124200" y="4767263"/>
            <a:ext cx="2895600" cy="273844"/>
          </a:xfrm>
          <a:prstGeom prst="rect">
            <a:avLst/>
          </a:prstGeom>
        </p:spPr>
        <p:txBody>
          <a:bodyPr/>
          <a:lstStyle/>
          <a:p>
            <a:endParaRPr lang="en-US"/>
          </a:p>
        </p:txBody>
      </p:sp>
      <p:sp>
        <p:nvSpPr>
          <p:cNvPr id="5" name="Slide Number Placeholder 4"/>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3" name="Footer Placeholder 2"/>
          <p:cNvSpPr>
            <a:spLocks noGrp="1"/>
          </p:cNvSpPr>
          <p:nvPr>
            <p:ph type="ftr" sz="quarter" idx="11"/>
          </p:nvPr>
        </p:nvSpPr>
        <p:spPr>
          <a:xfrm>
            <a:off x="3124200" y="4767263"/>
            <a:ext cx="2895600" cy="273844"/>
          </a:xfrm>
          <a:prstGeom prst="rect">
            <a:avLst/>
          </a:prstGeom>
        </p:spPr>
        <p:txBody>
          <a:bodyPr/>
          <a:lstStyle/>
          <a:p>
            <a:endParaRPr lang="en-US"/>
          </a:p>
        </p:txBody>
      </p:sp>
      <p:sp>
        <p:nvSpPr>
          <p:cNvPr id="4" name="Slide Number Placeholder 3"/>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13" Target="../theme/theme1.xml" Type="http://schemas.openxmlformats.org/officeDocument/2006/relationships/theme"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slideLayouts/slideLayout12.xml" Type="http://schemas.openxmlformats.org/officeDocument/2006/relationships/slideLayout"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716105"/>
          </a:xfrm>
          <a:prstGeom prst="rect">
            <a:avLst/>
          </a:prstGeom>
        </p:spPr>
        <p:txBody>
          <a:bodyPr anchor="ctr" bIns="45720" lIns="91440" rIns="91440" rtlCol="0" tIns="45720" vert="horz">
            <a:normAutofit/>
          </a:bodyPr>
          <a:lstStyle/>
          <a:p>
            <a:r>
              <a:rPr dirty="0" lang="en-US"/>
              <a:t>Click to edit Master title style</a:t>
            </a:r>
          </a:p>
        </p:txBody>
      </p:sp>
      <p:sp>
        <p:nvSpPr>
          <p:cNvPr id="3" name="Text Placeholder 2"/>
          <p:cNvSpPr>
            <a:spLocks noGrp="1"/>
          </p:cNvSpPr>
          <p:nvPr>
            <p:ph idx="1" type="body"/>
          </p:nvPr>
        </p:nvSpPr>
        <p:spPr>
          <a:xfrm>
            <a:off x="457200" y="998924"/>
            <a:ext cx="8229600" cy="3938597"/>
          </a:xfrm>
          <a:prstGeom prst="rect">
            <a:avLst/>
          </a:prstGeom>
        </p:spPr>
        <p:txBody>
          <a:bodyPr bIns="45720" lIns="91440" rIns="91440" rtlCol="0" tIns="45720" vert="horz">
            <a:normAutofit/>
          </a:body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342900" eaLnBrk="1" hangingPunct="1" latinLnBrk="0" rtl="0">
        <a:spcBef>
          <a:spcPct val="0"/>
        </a:spcBef>
        <a:buNone/>
        <a:defRPr baseline="0" kern="1200" sz="3300">
          <a:solidFill>
            <a:schemeClr val="tx1"/>
          </a:solidFill>
          <a:latin charset="0" panose="020F0502020204030203" pitchFamily="34" typeface="Lato Semibold"/>
          <a:ea typeface="+mj-ea"/>
          <a:cs typeface="+mj-cs"/>
        </a:defRPr>
      </a:lvl1pPr>
    </p:titleStyle>
    <p:bodyStyle>
      <a:lvl1pPr algn="l" defTabSz="342900" eaLnBrk="1" hangingPunct="1" indent="-342900" latinLnBrk="0" marL="342900" rtl="0">
        <a:spcBef>
          <a:spcPct val="20000"/>
        </a:spcBef>
        <a:buFont typeface="Arial"/>
        <a:buChar char="•"/>
        <a:defRPr baseline="0" kern="1200" sz="2400">
          <a:solidFill>
            <a:schemeClr val="tx1"/>
          </a:solidFill>
          <a:latin charset="0" panose="020F0502020204030203" pitchFamily="34" typeface="Lato Medium"/>
          <a:ea typeface="+mn-ea"/>
          <a:cs typeface="+mn-cs"/>
        </a:defRPr>
      </a:lvl1pPr>
      <a:lvl2pPr algn="l" defTabSz="342900" eaLnBrk="1" hangingPunct="1" indent="-342900" latinLnBrk="0" marL="685800" rtl="0">
        <a:spcBef>
          <a:spcPct val="20000"/>
        </a:spcBef>
        <a:buFont charset="0" panose="020B0604020202020204" pitchFamily="34" typeface="Arial"/>
        <a:buChar char="•"/>
        <a:defRPr baseline="0" kern="1200" sz="2400">
          <a:solidFill>
            <a:schemeClr val="tx1"/>
          </a:solidFill>
          <a:latin charset="0" panose="020F0502020204030203" pitchFamily="34" typeface="Lato Medium"/>
          <a:ea typeface="+mn-ea"/>
          <a:cs typeface="+mn-cs"/>
        </a:defRPr>
      </a:lvl2pPr>
      <a:lvl3pPr algn="l" defTabSz="342900" eaLnBrk="1" hangingPunct="1" indent="-342900" latinLnBrk="0" marL="1028700" rtl="0">
        <a:spcBef>
          <a:spcPct val="20000"/>
        </a:spcBef>
        <a:buFont typeface="Arial"/>
        <a:buChar char="•"/>
        <a:defRPr kern="1200" sz="2400">
          <a:solidFill>
            <a:schemeClr val="tx1"/>
          </a:solidFill>
          <a:latin typeface="+mn-lt"/>
          <a:ea typeface="+mn-ea"/>
          <a:cs typeface="+mn-cs"/>
        </a:defRPr>
      </a:lvl3pPr>
      <a:lvl4pPr algn="l" defTabSz="342900" eaLnBrk="1" hangingPunct="1" indent="-342900" latinLnBrk="0" marL="1371600" rtl="0">
        <a:spcBef>
          <a:spcPct val="20000"/>
        </a:spcBef>
        <a:buFont typeface="Arial"/>
        <a:buChar char="–"/>
        <a:defRPr kern="1200" sz="2400">
          <a:solidFill>
            <a:schemeClr val="tx1"/>
          </a:solidFill>
          <a:latin typeface="+mn-lt"/>
          <a:ea typeface="+mn-ea"/>
          <a:cs typeface="+mn-cs"/>
        </a:defRPr>
      </a:lvl4pPr>
      <a:lvl5pPr algn="l" defTabSz="342900" eaLnBrk="1" hangingPunct="1" indent="-342900" latinLnBrk="0" marL="1714500" rtl="0">
        <a:spcBef>
          <a:spcPct val="20000"/>
        </a:spcBef>
        <a:buFont typeface="Arial"/>
        <a:buChar char="»"/>
        <a:defRPr kern="1200" sz="1500">
          <a:solidFill>
            <a:schemeClr val="tx1"/>
          </a:solidFill>
          <a:latin typeface="+mn-lt"/>
          <a:ea typeface="+mn-ea"/>
          <a:cs typeface="+mn-cs"/>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6.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7.png"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8.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9.png" /></Relationships>
</file>

<file path=ppt/slides/_rels/slide1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0.png" /></Relationships>
</file>

<file path=ppt/slides/_rels/slide1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3.png"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4.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5.jpg"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6.jpg" /></Relationships>
</file>

<file path=ppt/slides/_rels/slide3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7.png" /></Relationships>
</file>

<file path=ppt/slides/_rels/slide3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8.png" /></Relationships>
</file>

<file path=ppt/slides/_rels/slide3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png" /></Relationships>
</file>

<file path=ppt/slides/_rels/slide3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0.png" /></Relationships>
</file>

<file path=ppt/slides/_rels/slide3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1.png" /></Relationships>
</file>

<file path=ppt/slides/_rels/slide3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2.png" /></Relationships>
</file>

<file path=ppt/slides/_rels/slide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3.png" /></Relationships>
</file>

<file path=ppt/slides/_rels/slide4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4.png" /></Relationships>
</file>

<file path=ppt/slides/_rels/slide4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5.png" /></Relationships>
</file>

<file path=ppt/slides/_rels/slide4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6.png" /></Relationships>
</file>

<file path=ppt/slides/_rels/slide44.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8.png" /><Relationship Id="rId2" Type="http://schemas.openxmlformats.org/officeDocument/2006/relationships/image" Target="../media/image27.png" /></Relationships>
</file>

<file path=ppt/slides/_rels/slide4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3.png" /></Relationships>
</file>

<file path=ppt/slides/_rels/slide4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9.png" /></Relationships>
</file>

<file path=ppt/slides/_rels/slide4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9.png" /></Relationships>
</file>

<file path=ppt/slides/_rels/slide4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9.png" /></Relationships>
</file>

<file path=ppt/slides/_rels/slide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0.png" /></Relationships>
</file>

<file path=ppt/slides/_rels/slide5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32.png" /><Relationship Id="rId2" Type="http://schemas.openxmlformats.org/officeDocument/2006/relationships/image" Target="../media/image31.png" /></Relationships>
</file>

<file path=ppt/slides/_rels/slide5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png" /></Relationships>
</file>

<file path=ppt/slides/_rels/slide6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3.png" /></Relationships>
</file>

<file path=ppt/slides/_rels/slide6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4.png" /></Relationships>
</file>

<file path=ppt/slides/_rels/slide6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7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4.png" /></Relationships>
</file>

<file path=ppt/slides/_rels/slide8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5.jpg" /></Relationships>
</file>

<file path=ppt/slides/_rels/slide8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pn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pPr lvl="0" indent="0" marL="0">
              <a:buNone/>
            </a:pPr>
            <a:r>
              <a:rPr/>
              <a:t>Early-Stage Cancer of the Esophagus and GE Junction</a:t>
            </a:r>
          </a:p>
        </p:txBody>
      </p:sp>
      <p:sp>
        <p:nvSpPr>
          <p:cNvPr id="3" name="Subtitle 2"/>
          <p:cNvSpPr>
            <a:spLocks noGrp="1"/>
          </p:cNvSpPr>
          <p:nvPr>
            <p:ph idx="1" type="subTitle"/>
          </p:nvPr>
        </p:nvSpPr>
        <p:spPr>
          <a:xfrm>
            <a:off x="1371600" y="2914650"/>
            <a:ext cx="6400800" cy="1314450"/>
          </a:xfrm>
        </p:spPr>
        <p:txBody>
          <a:bodyPr/>
          <a:lstStyle/>
          <a:p>
            <a:pPr lvl="0" indent="0" marL="0">
              <a:buNone/>
            </a:pPr>
            <a:br/>
            <a:b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T Stage</a:t>
            </a:r>
          </a:p>
        </p:txBody>
      </p:sp>
      <p:sp>
        <p:nvSpPr>
          <p:cNvPr id="3" name="Content Placeholder 2"/>
          <p:cNvSpPr>
            <a:spLocks noGrp="1"/>
          </p:cNvSpPr>
          <p:nvPr>
            <p:ph idx="1" sz="half"/>
          </p:nvPr>
        </p:nvSpPr>
        <p:spPr/>
        <p:txBody>
          <a:bodyPr/>
          <a:lstStyle/>
          <a:p>
            <a:pPr lvl="0" indent="0" marL="0">
              <a:buNone/>
            </a:pPr>
            <a:r>
              <a:rPr/>
              <a:t>Cancers are categorized based upon the thickness of the tumor, known as the T stage</a:t>
            </a:r>
          </a:p>
        </p:txBody>
      </p:sp>
      <p:pic>
        <p:nvPicPr>
          <p:cNvPr descr="images/tumor_t_full.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N Stage</a:t>
            </a:r>
          </a:p>
        </p:txBody>
      </p:sp>
      <p:sp>
        <p:nvSpPr>
          <p:cNvPr id="3" name="Content Placeholder 2"/>
          <p:cNvSpPr>
            <a:spLocks noGrp="1"/>
          </p:cNvSpPr>
          <p:nvPr>
            <p:ph idx="1" sz="half"/>
          </p:nvPr>
        </p:nvSpPr>
        <p:spPr/>
        <p:txBody>
          <a:bodyPr/>
          <a:lstStyle/>
          <a:p>
            <a:pPr lvl="0" indent="0" marL="0">
              <a:buNone/>
            </a:pPr>
            <a:r>
              <a:rPr/>
              <a:t>Cancers are categorized by whether there is spread to the lymph nodes.</a:t>
            </a:r>
          </a:p>
          <a:p>
            <a:pPr lvl="0"/>
            <a:r>
              <a:rPr b="1"/>
              <a:t>N0</a:t>
            </a:r>
            <a:r>
              <a:rPr/>
              <a:t> cancers have not spread to the lymph nodes</a:t>
            </a:r>
          </a:p>
          <a:p>
            <a:pPr lvl="0"/>
            <a:r>
              <a:rPr b="1"/>
              <a:t>N1</a:t>
            </a:r>
            <a:r>
              <a:rPr/>
              <a:t> cancers have spread to the lymph nodes.</a:t>
            </a:r>
          </a:p>
        </p:txBody>
      </p:sp>
      <p:pic>
        <p:nvPicPr>
          <p:cNvPr descr="images/tumor_t3_nodes_labels.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 Stage</a:t>
            </a:r>
          </a:p>
        </p:txBody>
      </p:sp>
      <p:sp>
        <p:nvSpPr>
          <p:cNvPr id="3" name="Content Placeholder 2"/>
          <p:cNvSpPr>
            <a:spLocks noGrp="1"/>
          </p:cNvSpPr>
          <p:nvPr>
            <p:ph idx="1" sz="half"/>
          </p:nvPr>
        </p:nvSpPr>
        <p:spPr/>
        <p:txBody>
          <a:bodyPr/>
          <a:lstStyle/>
          <a:p>
            <a:pPr lvl="0" indent="0" marL="0">
              <a:buNone/>
            </a:pPr>
            <a:r>
              <a:rPr/>
              <a:t>Some cancers can also spread from the esophagus to the lungs or liver</a:t>
            </a:r>
          </a:p>
          <a:p>
            <a:pPr lvl="0"/>
            <a:r>
              <a:rPr b="1"/>
              <a:t>M0</a:t>
            </a:r>
            <a:r>
              <a:rPr/>
              <a:t> cancers have not spread to other parts of the body</a:t>
            </a:r>
          </a:p>
          <a:p>
            <a:pPr lvl="0"/>
            <a:r>
              <a:rPr b="1"/>
              <a:t>N1</a:t>
            </a:r>
            <a:r>
              <a:rPr/>
              <a:t> cancers have spread to other parts of the body such as lungs or liver</a:t>
            </a:r>
          </a:p>
        </p:txBody>
      </p:sp>
      <p:pic>
        <p:nvPicPr>
          <p:cNvPr descr="images/Eso_M_Stage.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PET scan</a:t>
            </a:r>
          </a:p>
        </p:txBody>
      </p:sp>
      <p:sp>
        <p:nvSpPr>
          <p:cNvPr id="3" name="Content Placeholder 2"/>
          <p:cNvSpPr>
            <a:spLocks noGrp="1"/>
          </p:cNvSpPr>
          <p:nvPr>
            <p:ph idx="1" sz="half"/>
          </p:nvPr>
        </p:nvSpPr>
        <p:spPr/>
        <p:txBody>
          <a:bodyPr/>
          <a:lstStyle/>
          <a:p>
            <a:pPr lvl="0" indent="0" marL="0">
              <a:buNone/>
            </a:pPr>
            <a:r>
              <a:rPr/>
              <a:t>A PET scan is similar to a CT scan, and uses a small amount of tracer to light up areas of cancer.</a:t>
            </a:r>
          </a:p>
        </p:txBody>
      </p:sp>
      <p:pic>
        <p:nvPicPr>
          <p:cNvPr descr="images/PetImage.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Endoscopic Ultrasound</a:t>
            </a:r>
          </a:p>
        </p:txBody>
      </p:sp>
      <p:sp>
        <p:nvSpPr>
          <p:cNvPr id="3" name="Content Placeholder 2"/>
          <p:cNvSpPr>
            <a:spLocks noGrp="1"/>
          </p:cNvSpPr>
          <p:nvPr>
            <p:ph idx="1" sz="half"/>
          </p:nvPr>
        </p:nvSpPr>
        <p:spPr/>
        <p:txBody>
          <a:bodyPr/>
          <a:lstStyle/>
          <a:p>
            <a:pPr lvl="0" indent="0" marL="0">
              <a:buNone/>
            </a:pPr>
            <a:r>
              <a:rPr/>
              <a:t>Endoscopic ultrasound (EUS) is a procedure similar to upper endoscopy (EGD) which has an ultrasound probe at the bottom of the scope. This allows measuring the thickness of the cancer. Endoscopic ultrasound can help determine the T stage of the cancer.</a:t>
            </a:r>
          </a:p>
        </p:txBody>
      </p:sp>
      <p:pic>
        <p:nvPicPr>
          <p:cNvPr descr="images/EUSArtboard.png" id="0" name="Picture 1"/>
          <p:cNvPicPr>
            <a:picLocks noGrp="1" noChangeAspect="1"/>
          </p:cNvPicPr>
          <p:nvPr/>
        </p:nvPicPr>
        <p:blipFill>
          <a:blip r:embed="rId2"/>
          <a:stretch>
            <a:fillRect/>
          </a:stretch>
        </p:blipFill>
        <p:spPr bwMode="auto">
          <a:xfrm>
            <a:off x="4902200" y="1193800"/>
            <a:ext cx="3644900" cy="3733800"/>
          </a:xfrm>
          <a:prstGeom prst="rect">
            <a:avLst/>
          </a:prstGeom>
          <a:noFill/>
          <a:ln w="9525">
            <a:noFill/>
            <a:headEnd/>
            <a:tailEnd/>
          </a:ln>
        </p:spPr>
      </p:pic>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Some esophageal cancers can spread inside the abdominal cavity. These areas of spread can be very small, as small as a grain of rice.</a:t>
            </a:r>
          </a:p>
          <a:p>
            <a:pPr lvl="0" indent="0" marL="0">
              <a:buNone/>
            </a:pPr>
            <a:r>
              <a:rPr/>
              <a:t>In order to detect spread within the abdominal cavity, a proceduce called a laparoscopy can be performed in some some patients.</a:t>
            </a:r>
          </a:p>
        </p:txBody>
      </p:sp>
      <p:pic>
        <p:nvPicPr>
          <p:cNvPr descr="images/Eso_Laparoscopy.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A laparoscopy is performed under a general anesthetic.</a:t>
            </a:r>
          </a:p>
          <a:p>
            <a:pPr lvl="0"/>
            <a:r>
              <a:rPr/>
              <a:t>Several incisions 1/4” long</a:t>
            </a:r>
          </a:p>
          <a:p>
            <a:pPr lvl="0"/>
            <a:r>
              <a:rPr/>
              <a:t>A telescope is inserted to look inside the abdominal cavity.</a:t>
            </a:r>
          </a:p>
          <a:p>
            <a:pPr lvl="0"/>
            <a:r>
              <a:rPr/>
              <a:t>Biopsies can be performed.</a:t>
            </a:r>
          </a:p>
        </p:txBody>
      </p:sp>
      <p:pic>
        <p:nvPicPr>
          <p:cNvPr descr="images/Eso_Laparoscopy.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Treatment Plans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a:r>
                  <a:rPr/>
                  <a:t>Superficial (T1) </a:t>
                </a:r>
                <a14:m>
                  <m:oMath xmlns:m="http://schemas.openxmlformats.org/officeDocument/2006/math">
                    <m:r>
                      <m:rPr>
                        <m:sty m:val="p"/>
                      </m:rPr>
                      <m:t>⇒</m:t>
                    </m:r>
                  </m:oMath>
                </a14:m>
                <a:r>
                  <a:rPr/>
                  <a:t> Endoscopic Therapy</a:t>
                </a:r>
              </a:p>
              <a:p>
                <a:pPr lvl="0"/>
                <a:r>
                  <a:rPr/>
                  <a:t>Localized (T1b/T2) </a:t>
                </a:r>
                <a14:m>
                  <m:oMath xmlns:m="http://schemas.openxmlformats.org/officeDocument/2006/math">
                    <m:r>
                      <m:rPr>
                        <m:sty m:val="p"/>
                      </m:rPr>
                      <m:t>⇒</m:t>
                    </m:r>
                  </m:oMath>
                </a14:m>
                <a:r>
                  <a:rPr/>
                  <a:t> Surgery</a:t>
                </a:r>
              </a:p>
              <a:p>
                <a:pPr lvl="0"/>
                <a:r>
                  <a:rPr/>
                  <a:t>Locally-advanced (T3/N1) </a:t>
                </a:r>
                <a14:m>
                  <m:oMath xmlns:m="http://schemas.openxmlformats.org/officeDocument/2006/math">
                    <m:r>
                      <m:rPr>
                        <m:sty m:val="p"/>
                      </m:rPr>
                      <m:t>⇒</m:t>
                    </m:r>
                  </m:oMath>
                </a14:m>
                <a:r>
                  <a:rPr/>
                  <a:t> Chemo </a:t>
                </a:r>
                <a14:m>
                  <m:oMath xmlns:m="http://schemas.openxmlformats.org/officeDocument/2006/math">
                    <m:r>
                      <m:rPr>
                        <m:sty m:val="p"/>
                      </m:rPr>
                      <m:t>±</m:t>
                    </m:r>
                  </m:oMath>
                </a14:m>
                <a:r>
                  <a:rPr/>
                  <a:t> Radiation </a:t>
                </a:r>
                <a14:m>
                  <m:oMath xmlns:m="http://schemas.openxmlformats.org/officeDocument/2006/math">
                    <m:r>
                      <m:rPr>
                        <m:sty m:val="p"/>
                      </m:rPr>
                      <m:t>→</m:t>
                    </m:r>
                  </m:oMath>
                </a14:m>
                <a:r>
                  <a:rPr/>
                  <a:t>Surgery</a:t>
                </a:r>
              </a:p>
              <a:p>
                <a:pPr lvl="0"/>
                <a:r>
                  <a:rPr/>
                  <a:t>Metastatic (M1) </a:t>
                </a:r>
                <a14:m>
                  <m:oMath xmlns:m="http://schemas.openxmlformats.org/officeDocument/2006/math">
                    <m:r>
                      <m:rPr>
                        <m:sty m:val="p"/>
                      </m:rPr>
                      <m:t>⇒</m:t>
                    </m:r>
                  </m:oMath>
                </a14:m>
                <a:r>
                  <a:rPr/>
                  <a:t> Chemotherapy</a:t>
                </a:r>
              </a:p>
            </p:txBody>
          </p:sp>
        </mc:Choice>
      </mc:AlternateContent>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Localized Cancers</a:t>
            </a:r>
          </a:p>
        </p:txBody>
      </p:sp>
      <p:sp>
        <p:nvSpPr>
          <p:cNvPr id="3" name="Content Placeholder 2"/>
          <p:cNvSpPr>
            <a:spLocks noGrp="1"/>
          </p:cNvSpPr>
          <p:nvPr>
            <p:ph idx="1" sz="half"/>
          </p:nvPr>
        </p:nvSpPr>
        <p:spPr/>
        <p:txBody>
          <a:bodyPr/>
          <a:lstStyle/>
          <a:p>
            <a:pPr lvl="0" indent="0" marL="0">
              <a:buNone/>
            </a:pPr>
            <a:r>
              <a:rPr/>
              <a:t>Patients with locally-advanced esophageal cancer have smaller tumors which have not invaded all the way throug the muscle wall and are too large to remove by endoscopic therapy</a:t>
            </a:r>
          </a:p>
        </p:txBody>
      </p:sp>
      <p:pic>
        <p:nvPicPr>
          <p:cNvPr descr="images/Eso_tumor_t12t2.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Localized Cancers</a:t>
            </a:r>
          </a:p>
        </p:txBody>
      </p:sp>
      <p:sp>
        <p:nvSpPr>
          <p:cNvPr id="3" name="Content Placeholder 2"/>
          <p:cNvSpPr>
            <a:spLocks noGrp="1"/>
          </p:cNvSpPr>
          <p:nvPr>
            <p:ph idx="1" sz="half"/>
          </p:nvPr>
        </p:nvSpPr>
        <p:spPr/>
        <p:txBody>
          <a:bodyPr/>
          <a:lstStyle/>
          <a:p>
            <a:pPr lvl="0" indent="0" marL="0">
              <a:buNone/>
            </a:pPr>
            <a:r>
              <a:rPr/>
              <a:t>Localized cancers rarely spread to the lymph nodes, which means that surgery alone can often remove the cancer completely.</a:t>
            </a:r>
          </a:p>
          <a:p>
            <a:pPr lvl="0" indent="0" marL="0">
              <a:buNone/>
            </a:pPr>
            <a:r>
              <a:rPr/>
              <a:t>Localized cancers are less likely to need chemotherapy or radiation because the cancer is localized to the wall of the esophagus.</a:t>
            </a:r>
          </a:p>
        </p:txBody>
      </p:sp>
      <p:pic>
        <p:nvPicPr>
          <p:cNvPr descr="images/Eso_tumor_t12t2.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Anatomy</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indent="0" marL="0">
                  <a:buNone/>
                </a:pPr>
                <a:r>
                  <a:rPr/>
                  <a:t>Food moves from the throat</a:t>
                </a:r>
              </a:p>
              <a:p>
                <a:pPr lvl="0" indent="0" marL="0">
                  <a:buNone/>
                </a:pPr>
                <a14:m>
                  <m:oMath xmlns:m="http://schemas.openxmlformats.org/officeDocument/2006/math">
                    <m:r>
                      <m:rPr>
                        <m:sty m:val="p"/>
                      </m:rPr>
                      <m:t>→</m:t>
                    </m:r>
                  </m:oMath>
                </a14:m>
                <a:r>
                  <a:rPr/>
                  <a:t> esophagus</a:t>
                </a:r>
              </a:p>
              <a:p>
                <a:pPr lvl="0" indent="0" marL="0">
                  <a:buNone/>
                </a:pPr>
                <a14:m>
                  <m:oMath xmlns:m="http://schemas.openxmlformats.org/officeDocument/2006/math">
                    <m:r>
                      <m:rPr>
                        <m:sty m:val="p"/>
                      </m:rPr>
                      <m:t>→</m:t>
                    </m:r>
                  </m:oMath>
                </a14:m>
                <a:r>
                  <a:rPr/>
                  <a:t> stomach</a:t>
                </a:r>
              </a:p>
              <a:p>
                <a:pPr lvl="0" indent="0" marL="0">
                  <a:buNone/>
                </a:pPr>
                <a14:m>
                  <m:oMath xmlns:m="http://schemas.openxmlformats.org/officeDocument/2006/math">
                    <m:r>
                      <m:rPr>
                        <m:sty m:val="p"/>
                      </m:rPr>
                      <m:t>→</m:t>
                    </m:r>
                  </m:oMath>
                </a14:m>
                <a:r>
                  <a:rPr/>
                  <a:t> small bowel (jejunum)</a:t>
                </a:r>
              </a:p>
            </p:txBody>
          </p:sp>
        </mc:Choice>
      </mc:AlternateContent>
      <p:pic>
        <p:nvPicPr>
          <p:cNvPr descr="images/Eso_Anatomy_Labels.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Localized Cancers</a:t>
            </a:r>
          </a:p>
        </p:txBody>
      </p:sp>
      <p:sp>
        <p:nvSpPr>
          <p:cNvPr id="3" name="Content Placeholder 2"/>
          <p:cNvSpPr>
            <a:spLocks noGrp="1"/>
          </p:cNvSpPr>
          <p:nvPr>
            <p:ph idx="1" sz="half"/>
          </p:nvPr>
        </p:nvSpPr>
        <p:spPr/>
        <p:txBody>
          <a:bodyPr/>
          <a:lstStyle/>
          <a:p>
            <a:pPr lvl="0" indent="0" marL="0">
              <a:buNone/>
            </a:pPr>
            <a:r>
              <a:rPr/>
              <a:t>Localized cancers are not very common, because most people don’t know that they have esophageal cancer until they have difficulty eating. The majority of patients who have difficulty eating have a T3 tumor </a:t>
            </a:r>
            <a:r>
              <a:rPr i="1"/>
              <a:t>and</a:t>
            </a:r>
            <a:r>
              <a:rPr/>
              <a:t> usually need either chemotherapy and/or radiation to prevent recurrences</a:t>
            </a:r>
          </a:p>
        </p:txBody>
      </p:sp>
      <p:pic>
        <p:nvPicPr>
          <p:cNvPr descr="images/Eso_tumor_t12t2.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Diagnosis</a:t>
            </a:r>
          </a:p>
        </p:txBody>
      </p:sp>
      <p:sp>
        <p:nvSpPr>
          <p:cNvPr id="3" name="Content Placeholder 2"/>
          <p:cNvSpPr>
            <a:spLocks noGrp="1"/>
          </p:cNvSpPr>
          <p:nvPr>
            <p:ph idx="1" sz="half"/>
          </p:nvPr>
        </p:nvSpPr>
        <p:spPr/>
        <p:txBody>
          <a:bodyPr/>
          <a:lstStyle/>
          <a:p>
            <a:pPr lvl="0" indent="0" marL="0">
              <a:buNone/>
            </a:pPr>
            <a:r>
              <a:rPr/>
              <a:t>Localized cancers are generally diagnosed with a combination of endoscopic ultrasound and PET scan.</a:t>
            </a:r>
          </a:p>
          <a:p>
            <a:pPr lvl="0"/>
            <a:r>
              <a:rPr/>
              <a:t>Endoscopic ultrasound can determine the T stage</a:t>
            </a:r>
          </a:p>
          <a:p>
            <a:pPr lvl="0"/>
            <a:r>
              <a:rPr/>
              <a:t>PET scan can look at the nearby lymph nodes</a:t>
            </a:r>
          </a:p>
        </p:txBody>
      </p:sp>
      <p:pic>
        <p:nvPicPr>
          <p:cNvPr descr="images/Eso_tumor_100_1600.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Surgery</a:t>
            </a:r>
          </a:p>
        </p:txBody>
      </p:sp>
      <p:sp>
        <p:nvSpPr>
          <p:cNvPr id="3" name="Content Placeholder 2"/>
          <p:cNvSpPr>
            <a:spLocks noGrp="1"/>
          </p:cNvSpPr>
          <p:nvPr>
            <p:ph idx="1" sz="half"/>
          </p:nvPr>
        </p:nvSpPr>
        <p:spPr/>
        <p:txBody>
          <a:bodyPr/>
          <a:lstStyle/>
          <a:p>
            <a:pPr lvl="0" indent="0" marL="0">
              <a:buNone/>
            </a:pPr>
            <a:r>
              <a:rPr/>
              <a:t>Surgery to remove the esophagus is frequently done for localized esophageal cancers</a:t>
            </a:r>
          </a:p>
        </p:txBody>
      </p:sp>
      <p:pic>
        <p:nvPicPr>
          <p:cNvPr descr="images/Eso_IvorLewis_simple.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Surgery for Localized Esophageal Cancer</a:t>
            </a:r>
          </a:p>
        </p:txBody>
      </p:sp>
      <p:sp>
        <p:nvSpPr>
          <p:cNvPr id="3" name="Content Placeholder 2"/>
          <p:cNvSpPr>
            <a:spLocks noGrp="1"/>
          </p:cNvSpPr>
          <p:nvPr>
            <p:ph idx="1"/>
          </p:nvPr>
        </p:nvSpPr>
        <p:spPr/>
        <p:txBody>
          <a:bodyPr/>
          <a:lstStyle/>
          <a:p>
            <a:pPr lvl="0" indent="0" marL="0">
              <a:buNone/>
            </a:pPr>
            <a:r>
              <a:rPr/>
              <a:t>If surgery is performed, the cancer in the esophagus is examined by the pathologist to confirm the precise thickness of the tumor and its T stage</a:t>
            </a:r>
          </a:p>
          <a:p>
            <a:pPr lvl="0" indent="0" marL="0">
              <a:buNone/>
            </a:pPr>
            <a:r>
              <a:rPr/>
              <a:t>About 25% of the time, the pathologist finds that the tumor is actually T3 or N1, in which case chemotherapy and/or radiation is needed after surgery.</a:t>
            </a:r>
          </a:p>
          <a:p>
            <a:pPr lvl="0" indent="0" marL="0">
              <a:buNone/>
            </a:pPr>
            <a:r>
              <a:rPr/>
              <a:t>On the other hand, in 75% of cases surgery is all the therapy that is required and there is no need for chemotherapy and/or radiation</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for Localized Esophageal Cancer</a:t>
            </a:r>
          </a:p>
        </p:txBody>
      </p:sp>
      <p:sp>
        <p:nvSpPr>
          <p:cNvPr id="3" name="Content Placeholder 2"/>
          <p:cNvSpPr>
            <a:spLocks noGrp="1"/>
          </p:cNvSpPr>
          <p:nvPr>
            <p:ph idx="1"/>
          </p:nvPr>
        </p:nvSpPr>
        <p:spPr/>
        <p:txBody>
          <a:bodyPr/>
          <a:lstStyle/>
          <a:p>
            <a:pPr lvl="0" indent="0" marL="0">
              <a:buNone/>
            </a:pPr>
            <a:r>
              <a:rPr/>
              <a:t>An alternative to surgery is to start with a combination of chemotherapy and radiation therapy.</a:t>
            </a:r>
          </a:p>
          <a:p>
            <a:pPr lvl="0" indent="0" marL="0">
              <a:buNone/>
            </a:pPr>
            <a:r>
              <a:rPr/>
              <a:t>We know that in some cases, chemotherapy + radiation can be curative for esophageal cancer without the need for surgery.</a:t>
            </a:r>
          </a:p>
          <a:p>
            <a:pPr lvl="0" indent="0" marL="0">
              <a:buNone/>
            </a:pPr>
            <a:r>
              <a:rPr/>
              <a:t>For adenocarcicnoma, about 25% of cases are cured with chemotherapy + radiation</a:t>
            </a:r>
          </a:p>
          <a:p>
            <a:pPr lvl="0" indent="0" marL="0">
              <a:buNone/>
            </a:pPr>
            <a:r>
              <a:rPr/>
              <a:t>For squmaous cell carcinoma, about 40% of cases are cured with chemotherapy + radiation</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Followup after Chemotherapy + Radiation</a:t>
            </a:r>
          </a:p>
        </p:txBody>
      </p:sp>
      <p:sp>
        <p:nvSpPr>
          <p:cNvPr id="3" name="Content Placeholder 2"/>
          <p:cNvSpPr>
            <a:spLocks noGrp="1"/>
          </p:cNvSpPr>
          <p:nvPr>
            <p:ph idx="1"/>
          </p:nvPr>
        </p:nvSpPr>
        <p:spPr/>
        <p:txBody>
          <a:bodyPr/>
          <a:lstStyle/>
          <a:p>
            <a:pPr lvl="0" indent="0" marL="0">
              <a:buNone/>
            </a:pPr>
            <a:r>
              <a:rPr/>
              <a:t>The challenge here is that it’s difficult to know right away whether chemotherapy + radiation has been effective for esophageal cancer.</a:t>
            </a:r>
          </a:p>
          <a:p>
            <a:pPr lvl="0" indent="0" marL="0">
              <a:buNone/>
            </a:pPr>
            <a:r>
              <a:rPr/>
              <a:t>In most cases, scans and upper endoscopy performed after chemotherapy + radiation show no signs of cancer, but only a minority of cases are actually cured.</a:t>
            </a:r>
          </a:p>
          <a:p>
            <a:pPr lvl="0" indent="0" marL="0">
              <a:buNone/>
            </a:pPr>
            <a:r>
              <a:rPr/>
              <a:t>In can take up to two years to know with certainty whether or not an esophageal cancer has been cured by chemotherapy + radiation.</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CROSS Trial</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b="1"/>
                  <a:t>Chemotherapy + Radiation</a:t>
                </a:r>
                <a:r>
                  <a:rPr/>
                  <a:t> </a:t>
                </a:r>
                <a14:m>
                  <m:oMath xmlns:m="http://schemas.openxmlformats.org/officeDocument/2006/math">
                    <m:r>
                      <m:rPr>
                        <m:sty m:val="p"/>
                      </m:rPr>
                      <m:t>→</m:t>
                    </m:r>
                  </m:oMath>
                </a14:m>
                <a:r>
                  <a:rPr/>
                  <a:t>Surgery </a:t>
                </a:r>
                <a14:m>
                  <m:oMath xmlns:m="http://schemas.openxmlformats.org/officeDocument/2006/math">
                    <m:r>
                      <m:rPr>
                        <m:sty m:val="p"/>
                      </m:rPr>
                      <m:t>⇒</m:t>
                    </m:r>
                  </m:oMath>
                </a14:m>
                <a:r>
                  <a:rPr/>
                  <a:t> Longer Survival</a:t>
                </a:r>
              </a:p>
              <a:p>
                <a:pPr lvl="0" indent="0" marL="0">
                  <a:buNone/>
                </a:pPr>
                <a:r>
                  <a:rPr/>
                  <a:t>Chemotherapy and radiation were given together over six weeks</a:t>
                </a:r>
              </a:p>
            </p:txBody>
          </p:sp>
        </mc:Choice>
      </mc:AlternateContent>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CROSS Trial</a:t>
            </a:r>
          </a:p>
        </p:txBody>
      </p:sp>
      <p:sp>
        <p:nvSpPr>
          <p:cNvPr id="3" name="Content Placeholder 2"/>
          <p:cNvSpPr>
            <a:spLocks noGrp="1"/>
          </p:cNvSpPr>
          <p:nvPr>
            <p:ph idx="1"/>
          </p:nvPr>
        </p:nvSpPr>
        <p:spPr/>
        <p:txBody>
          <a:bodyPr/>
          <a:lstStyle/>
          <a:p>
            <a:pPr lvl="0" indent="0" marL="0">
              <a:buNone/>
            </a:pPr>
            <a:r>
              <a:rPr/>
              <a:t>A typical schedule for chemotherapy + radiation:</a:t>
            </a:r>
          </a:p>
          <a:p>
            <a:pPr lvl="0"/>
            <a:r>
              <a:rPr/>
              <a:t>Chemotherapy once per week for six weeks</a:t>
            </a:r>
          </a:p>
          <a:p>
            <a:pPr lvl="0"/>
            <a:r>
              <a:rPr/>
              <a:t>Radiation five days per week for six weeks (28 treatments)</a:t>
            </a:r>
          </a:p>
          <a:p>
            <a:pPr lvl="0"/>
            <a:r>
              <a:rPr/>
              <a:t>PET scan 4 weeks after the end of radiation</a:t>
            </a:r>
          </a:p>
          <a:p>
            <a:pPr lvl="0"/>
            <a:r>
              <a:rPr/>
              <a:t>EGD every 3-6 months for 2 years</a:t>
            </a:r>
          </a:p>
          <a:p>
            <a:pPr lvl="0"/>
            <a:r>
              <a:rPr/>
              <a:t>CT scan every 6-12 months</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 Side Effects</a:t>
            </a:r>
          </a:p>
        </p:txBody>
      </p:sp>
      <p:sp>
        <p:nvSpPr>
          <p:cNvPr id="3" name="Content Placeholder 2"/>
          <p:cNvSpPr>
            <a:spLocks noGrp="1"/>
          </p:cNvSpPr>
          <p:nvPr>
            <p:ph idx="1"/>
          </p:nvPr>
        </p:nvSpPr>
        <p:spPr/>
        <p:txBody>
          <a:bodyPr/>
          <a:lstStyle/>
          <a:p>
            <a:pPr lvl="0" indent="0" marL="0">
              <a:buNone/>
            </a:pPr>
            <a:r>
              <a:rPr/>
              <a:t>Radiation kills cancer cells, but can also cause irritation of the lining of the esophagus.</a:t>
            </a:r>
          </a:p>
          <a:p>
            <a:pPr lvl="0" indent="0" marL="0">
              <a:buNone/>
            </a:pPr>
            <a:r>
              <a:rPr/>
              <a:t>This can make swallowing more challenging the last two weeks of therapy.</a:t>
            </a:r>
          </a:p>
          <a:p>
            <a:pPr lvl="0" indent="0" marL="0">
              <a:buNone/>
            </a:pPr>
            <a:r>
              <a:rPr/>
              <a:t>A feeding tube is sometimes needed to help with hydration and nutrition.</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a:t>
            </a:r>
          </a:p>
        </p:txBody>
      </p:sp>
      <p:sp>
        <p:nvSpPr>
          <p:cNvPr id="3" name="Content Placeholder 2"/>
          <p:cNvSpPr>
            <a:spLocks noGrp="1"/>
          </p:cNvSpPr>
          <p:nvPr>
            <p:ph idx="1"/>
          </p:nvPr>
        </p:nvSpPr>
        <p:spPr/>
        <p:txBody>
          <a:bodyPr/>
          <a:lstStyle/>
          <a:p>
            <a:pPr lvl="0" indent="0" marL="0">
              <a:buNone/>
            </a:pPr>
            <a:r>
              <a:rPr/>
              <a:t>Chemotherapy drugs are administered intravenously.</a:t>
            </a:r>
          </a:p>
          <a:p>
            <a:pPr lvl="0" indent="0" marL="0">
              <a:buNone/>
            </a:pPr>
            <a:r>
              <a:rPr/>
              <a:t>There are several options for intravenous access:</a:t>
            </a:r>
          </a:p>
          <a:p>
            <a:pPr lvl="0"/>
            <a:r>
              <a:rPr/>
              <a:t>Peripheral IVs in the hand</a:t>
            </a:r>
          </a:p>
          <a:p>
            <a:pPr lvl="0"/>
            <a:r>
              <a:rPr/>
              <a:t>PICC line (Peripheral Inserted Central Catheter)</a:t>
            </a:r>
          </a:p>
          <a:p>
            <a:pPr lvl="0"/>
            <a:r>
              <a:rPr/>
              <a:t>Central Venous Port</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Types of Esophageal Cancer</a:t>
            </a:r>
          </a:p>
        </p:txBody>
      </p:sp>
      <p:sp>
        <p:nvSpPr>
          <p:cNvPr id="3" name="Content Placeholder 2"/>
          <p:cNvSpPr>
            <a:spLocks noGrp="1"/>
          </p:cNvSpPr>
          <p:nvPr>
            <p:ph idx="1"/>
          </p:nvPr>
        </p:nvSpPr>
        <p:spPr/>
        <p:txBody>
          <a:bodyPr/>
          <a:lstStyle/>
          <a:p>
            <a:pPr lvl="0" indent="0" marL="0">
              <a:buNone/>
            </a:pPr>
            <a:r>
              <a:rPr/>
              <a:t>There are two common types of esophageal cancer</a:t>
            </a:r>
          </a:p>
          <a:p>
            <a:pPr lvl="0"/>
            <a:r>
              <a:rPr/>
              <a:t>Adenocarcinoma</a:t>
            </a:r>
          </a:p>
          <a:p>
            <a:pPr lvl="0"/>
            <a:r>
              <a:rPr/>
              <a:t>Squamous Cell Carcinoma</a:t>
            </a:r>
          </a:p>
          <a:p>
            <a:pPr lvl="0" indent="0" marL="0">
              <a:buNone/>
            </a:pPr>
            <a:r>
              <a:rPr/>
              <a:t>In many ways, these to different types of esophageal cancer behave the same.</a:t>
            </a:r>
          </a:p>
          <a:p>
            <a:pPr lvl="0" indent="0" marL="0">
              <a:buNone/>
            </a:pPr>
            <a:r>
              <a:rPr/>
              <a:t>We will see later in this video, however, that the treatment </a:t>
            </a:r>
            <a:r>
              <a:rPr b="1"/>
              <a:t>can</a:t>
            </a:r>
            <a:r>
              <a:rPr/>
              <a:t> be different depending upon whether the cancer is adenocarcinoma or squamous cell carcinoma.</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Peripheral IVs</a:t>
            </a:r>
          </a:p>
        </p:txBody>
      </p:sp>
      <p:sp>
        <p:nvSpPr>
          <p:cNvPr id="3" name="Content Placeholder 2"/>
          <p:cNvSpPr>
            <a:spLocks noGrp="1"/>
          </p:cNvSpPr>
          <p:nvPr>
            <p:ph idx="1" sz="half"/>
          </p:nvPr>
        </p:nvSpPr>
        <p:spPr/>
        <p:txBody>
          <a:bodyPr/>
          <a:lstStyle/>
          <a:p>
            <a:pPr lvl="0" indent="0" marL="0">
              <a:buNone/>
            </a:pPr>
            <a:r>
              <a:rPr/>
              <a:t>Some patients can be treated with an intravenous line placed in the hand or arm for each dose of chemotherapy. The catheter is placed at the beginning of each dose and removed that day.</a:t>
            </a:r>
          </a:p>
        </p:txBody>
      </p:sp>
      <p:pic>
        <p:nvPicPr>
          <p:cNvPr descr="images/access_peripheral-venous-catheter-427167-7_960_720-pixabay.jpeg" id="0" name="Picture 1"/>
          <p:cNvPicPr>
            <a:picLocks noGrp="1" noChangeAspect="1"/>
          </p:cNvPicPr>
          <p:nvPr/>
        </p:nvPicPr>
        <p:blipFill>
          <a:blip r:embed="rId2"/>
          <a:stretch>
            <a:fillRect/>
          </a:stretch>
        </p:blipFill>
        <p:spPr bwMode="auto">
          <a:xfrm>
            <a:off x="5334000" y="1193800"/>
            <a:ext cx="2794000" cy="3733800"/>
          </a:xfrm>
          <a:prstGeom prst="rect">
            <a:avLst/>
          </a:prstGeom>
          <a:noFill/>
          <a:ln w="9525">
            <a:noFill/>
            <a:headEnd/>
            <a:tailEnd/>
          </a:ln>
        </p:spPr>
      </p:pic>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PICC Lines</a:t>
            </a:r>
          </a:p>
        </p:txBody>
      </p:sp>
      <p:sp>
        <p:nvSpPr>
          <p:cNvPr id="3" name="Content Placeholder 2"/>
          <p:cNvSpPr>
            <a:spLocks noGrp="1"/>
          </p:cNvSpPr>
          <p:nvPr>
            <p:ph idx="1" sz="half"/>
          </p:nvPr>
        </p:nvSpPr>
        <p:spPr/>
        <p:txBody>
          <a:bodyPr/>
          <a:lstStyle/>
          <a:p>
            <a:pPr lvl="0" indent="0" marL="0">
              <a:buNone/>
            </a:pPr>
            <a:r>
              <a:rPr/>
              <a:t>A PICC line is placed in Radiology and stays in place during the treatment course</a:t>
            </a:r>
          </a:p>
        </p:txBody>
      </p:sp>
      <p:pic>
        <p:nvPicPr>
          <p:cNvPr descr="images/comm_picc.jpeg" id="0" name="Picture 1"/>
          <p:cNvPicPr>
            <a:picLocks noGrp="1" noChangeAspect="1"/>
          </p:cNvPicPr>
          <p:nvPr/>
        </p:nvPicPr>
        <p:blipFill>
          <a:blip r:embed="rId2"/>
          <a:stretch>
            <a:fillRect/>
          </a:stretch>
        </p:blipFill>
        <p:spPr bwMode="auto">
          <a:xfrm>
            <a:off x="4635500" y="1511300"/>
            <a:ext cx="4191000" cy="3098800"/>
          </a:xfrm>
          <a:prstGeom prst="rect">
            <a:avLst/>
          </a:prstGeom>
          <a:noFill/>
          <a:ln w="9525">
            <a:noFill/>
            <a:headEnd/>
            <a:tailEnd/>
          </a:ln>
        </p:spPr>
      </p:pic>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A central venous port is an implantable device that makes the administration of chemotherapy easier</a:t>
            </a:r>
          </a:p>
        </p:txBody>
      </p:sp>
      <p:pic>
        <p:nvPicPr>
          <p:cNvPr descr="images/access_cv_port.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A central venous port is typically placed underneath the skin below the right collarbone</a:t>
            </a:r>
          </a:p>
        </p:txBody>
      </p:sp>
      <p:pic>
        <p:nvPicPr>
          <p:cNvPr descr="images/access_cv_port_1700.png" id="0" name="Picture 1"/>
          <p:cNvPicPr>
            <a:picLocks noGrp="1" noChangeAspect="1"/>
          </p:cNvPicPr>
          <p:nvPr/>
        </p:nvPicPr>
        <p:blipFill>
          <a:blip r:embed="rId2"/>
          <a:stretch>
            <a:fillRect/>
          </a:stretch>
        </p:blipFill>
        <p:spPr bwMode="auto">
          <a:xfrm>
            <a:off x="4864100" y="1193800"/>
            <a:ext cx="3733800" cy="3733800"/>
          </a:xfrm>
          <a:prstGeom prst="rect">
            <a:avLst/>
          </a:prstGeom>
          <a:noFill/>
          <a:ln w="9525">
            <a:noFill/>
            <a:headEnd/>
            <a:tailEnd/>
          </a:ln>
        </p:spPr>
      </p:pic>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When it is time for chemotherapy, a needle is inserted through the skin into the port</a:t>
            </a:r>
          </a:p>
        </p:txBody>
      </p:sp>
      <p:pic>
        <p:nvPicPr>
          <p:cNvPr descr="images/access_cv_port_detail_1700.png" id="0" name="Picture 1"/>
          <p:cNvPicPr>
            <a:picLocks noGrp="1" noChangeAspect="1"/>
          </p:cNvPicPr>
          <p:nvPr/>
        </p:nvPicPr>
        <p:blipFill>
          <a:blip r:embed="rId2"/>
          <a:stretch>
            <a:fillRect/>
          </a:stretch>
        </p:blipFill>
        <p:spPr bwMode="auto">
          <a:xfrm>
            <a:off x="4864100" y="1193800"/>
            <a:ext cx="3733800" cy="3733800"/>
          </a:xfrm>
          <a:prstGeom prst="rect">
            <a:avLst/>
          </a:prstGeom>
          <a:noFill/>
          <a:ln w="9525">
            <a:noFill/>
            <a:headEnd/>
            <a:tailEnd/>
          </a:ln>
        </p:spPr>
      </p:pic>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Restaging</a:t>
            </a:r>
          </a:p>
        </p:txBody>
      </p:sp>
      <p:sp>
        <p:nvSpPr>
          <p:cNvPr id="3" name="Content Placeholder 2"/>
          <p:cNvSpPr>
            <a:spLocks noGrp="1"/>
          </p:cNvSpPr>
          <p:nvPr>
            <p:ph idx="1"/>
          </p:nvPr>
        </p:nvSpPr>
        <p:spPr/>
        <p:txBody>
          <a:bodyPr/>
          <a:lstStyle/>
          <a:p>
            <a:pPr lvl="0" indent="0" marL="0">
              <a:buNone/>
            </a:pPr>
            <a:r>
              <a:rPr/>
              <a:t>CT or PET scan will be performed after preoperative therapy</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Surgery for Esophageal Cancer</a:t>
            </a:r>
          </a:p>
        </p:txBody>
      </p:sp>
      <p:sp>
        <p:nvSpPr>
          <p:cNvPr id="3" name="Content Placeholder 2"/>
          <p:cNvSpPr>
            <a:spLocks noGrp="1"/>
          </p:cNvSpPr>
          <p:nvPr>
            <p:ph idx="1"/>
          </p:nvPr>
        </p:nvSpPr>
        <p:spPr/>
        <p:txBody>
          <a:bodyPr/>
          <a:lstStyle/>
          <a:p>
            <a:pPr lvl="0" indent="0" marL="0">
              <a:buNone/>
            </a:pPr>
            <a:r>
              <a:rPr/>
              <a:t>Surgery for esophageal cancer is performed for:</a:t>
            </a:r>
          </a:p>
          <a:p>
            <a:pPr lvl="0"/>
            <a:r>
              <a:rPr/>
              <a:t>Superficial Tumors (T1) not removed by endoscopy</a:t>
            </a:r>
          </a:p>
          <a:p>
            <a:pPr lvl="0"/>
            <a:r>
              <a:rPr/>
              <a:t>Localized Tumors (T2 N0 M0)</a:t>
            </a:r>
          </a:p>
          <a:p>
            <a:pPr lvl="0"/>
            <a:r>
              <a:rPr/>
              <a:t>Locally Advanced (T3 M0) after preop therapy</a:t>
            </a:r>
          </a:p>
        </p:txBody>
      </p:sp>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Goals of Surgery</a:t>
            </a:r>
          </a:p>
        </p:txBody>
      </p:sp>
      <p:sp>
        <p:nvSpPr>
          <p:cNvPr id="3" name="Content Placeholder 2"/>
          <p:cNvSpPr>
            <a:spLocks noGrp="1"/>
          </p:cNvSpPr>
          <p:nvPr>
            <p:ph idx="1" sz="half"/>
          </p:nvPr>
        </p:nvSpPr>
        <p:spPr/>
        <p:txBody>
          <a:bodyPr/>
          <a:lstStyle/>
          <a:p>
            <a:pPr lvl="0"/>
            <a:r>
              <a:rPr/>
              <a:t>Remove tumor from esophagus</a:t>
            </a:r>
          </a:p>
          <a:p>
            <a:pPr lvl="0"/>
            <a:r>
              <a:rPr/>
              <a:t>Remove surrounding lymph nodes</a:t>
            </a:r>
          </a:p>
          <a:p>
            <a:pPr lvl="0"/>
            <a:r>
              <a:rPr/>
              <a:t>Create a new esophagus</a:t>
            </a:r>
          </a:p>
        </p:txBody>
      </p:sp>
      <p:pic>
        <p:nvPicPr>
          <p:cNvPr descr="images/Eso_Resection1_ai.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Ivor Lewis (Transthoracic) Esophagectomy</a:t>
            </a:r>
          </a:p>
        </p:txBody>
      </p:sp>
      <p:sp>
        <p:nvSpPr>
          <p:cNvPr id="3" name="Content Placeholder 2"/>
          <p:cNvSpPr>
            <a:spLocks noGrp="1"/>
          </p:cNvSpPr>
          <p:nvPr>
            <p:ph idx="1" sz="half"/>
          </p:nvPr>
        </p:nvSpPr>
        <p:spPr/>
        <p:txBody>
          <a:bodyPr/>
          <a:lstStyle/>
          <a:p>
            <a:pPr lvl="0"/>
            <a:r>
              <a:rPr/>
              <a:t>Removes tumor and lower 1/3 esophagus</a:t>
            </a:r>
          </a:p>
          <a:p>
            <a:pPr lvl="0"/>
            <a:r>
              <a:rPr/>
              <a:t>Removes surrounding lymph nodes</a:t>
            </a:r>
          </a:p>
          <a:p>
            <a:pPr lvl="0"/>
            <a:r>
              <a:rPr/>
              <a:t>GI tract reconstructed</a:t>
            </a:r>
          </a:p>
        </p:txBody>
      </p:sp>
      <p:pic>
        <p:nvPicPr>
          <p:cNvPr descr="images/Eso_Resection2_ai.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Reconstruction</a:t>
            </a:r>
          </a:p>
        </p:txBody>
      </p:sp>
      <p:sp>
        <p:nvSpPr>
          <p:cNvPr id="3" name="Content Placeholder 2"/>
          <p:cNvSpPr>
            <a:spLocks noGrp="1"/>
          </p:cNvSpPr>
          <p:nvPr>
            <p:ph idx="1" sz="half"/>
          </p:nvPr>
        </p:nvSpPr>
        <p:spPr/>
        <p:txBody>
          <a:bodyPr/>
          <a:lstStyle/>
          <a:p>
            <a:pPr lvl="0" indent="0" marL="0">
              <a:buNone/>
            </a:pPr>
            <a:r>
              <a:rPr/>
              <a:t>New esophagus is created from the stomach in the abdomen by fashioning it into a tube.</a:t>
            </a:r>
          </a:p>
        </p:txBody>
      </p:sp>
      <p:pic>
        <p:nvPicPr>
          <p:cNvPr descr="images/Eso_Resection3_ai.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Cancer Staging</a:t>
            </a:r>
          </a:p>
        </p:txBody>
      </p:sp>
      <p:sp>
        <p:nvSpPr>
          <p:cNvPr id="3" name="Content Placeholder 2"/>
          <p:cNvSpPr>
            <a:spLocks noGrp="1"/>
          </p:cNvSpPr>
          <p:nvPr>
            <p:ph idx="1"/>
          </p:nvPr>
        </p:nvSpPr>
        <p:spPr/>
        <p:txBody>
          <a:bodyPr/>
          <a:lstStyle/>
          <a:p>
            <a:pPr lvl="0" indent="0" marL="0">
              <a:buNone/>
            </a:pPr>
            <a:r>
              <a:rPr/>
              <a:t>Staging refers to the tests to determine</a:t>
            </a:r>
          </a:p>
          <a:p>
            <a:pPr lvl="0"/>
            <a:r>
              <a:rPr/>
              <a:t>How large is the tumor?</a:t>
            </a:r>
          </a:p>
          <a:p>
            <a:pPr lvl="0"/>
            <a:r>
              <a:rPr/>
              <a:t>Has there been spread to lymph nodes?</a:t>
            </a:r>
          </a:p>
          <a:p>
            <a:pPr lvl="0"/>
            <a:r>
              <a:rPr/>
              <a:t>Has it spread to other parts of the body?</a:t>
            </a:r>
          </a:p>
          <a:p>
            <a:pPr lvl="0" indent="0" marL="0">
              <a:buNone/>
            </a:pPr>
            <a:r>
              <a:rPr b="1"/>
              <a:t>Treatment options depend upon the cancer stage</a:t>
            </a:r>
          </a:p>
        </p:txBody>
      </p:sp>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Ivor Lewis esophagectomy</a:t>
            </a:r>
          </a:p>
        </p:txBody>
      </p:sp>
      <p:sp>
        <p:nvSpPr>
          <p:cNvPr id="3" name="Content Placeholder 2"/>
          <p:cNvSpPr>
            <a:spLocks noGrp="1"/>
          </p:cNvSpPr>
          <p:nvPr>
            <p:ph idx="1" sz="half"/>
          </p:nvPr>
        </p:nvSpPr>
        <p:spPr/>
        <p:txBody>
          <a:bodyPr/>
          <a:lstStyle/>
          <a:p>
            <a:pPr lvl="0" indent="0" marL="0">
              <a:buNone/>
            </a:pPr>
            <a:r>
              <a:rPr/>
              <a:t>The new esophagus is now brought up into the chest. A connection is made between the esophagus and the stomach, called an </a:t>
            </a:r>
            <a:r>
              <a:rPr i="1"/>
              <a:t>anastomosis</a:t>
            </a:r>
            <a:r>
              <a:rPr/>
              <a:t>.</a:t>
            </a:r>
          </a:p>
        </p:txBody>
      </p:sp>
      <p:pic>
        <p:nvPicPr>
          <p:cNvPr descr="images/Eso_IvorLewis_Anastomosis.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Minimally-invasive Ivor Lewis</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a:r>
                  <a:rPr/>
                  <a:t>Small incisions abdomen and chest</a:t>
                </a:r>
              </a:p>
              <a:p>
                <a:pPr lvl="0"/>
                <a:r>
                  <a:rPr/>
                  <a:t>Surgical telescope and instruments</a:t>
                </a:r>
              </a:p>
              <a:p>
                <a:pPr lvl="0"/>
                <a:r>
                  <a:rPr/>
                  <a:t>Smaller incisions </a:t>
                </a:r>
                <a14:m>
                  <m:oMath xmlns:m="http://schemas.openxmlformats.org/officeDocument/2006/math">
                    <m:r>
                      <m:rPr>
                        <m:sty m:val="p"/>
                      </m:rPr>
                      <m:t>→</m:t>
                    </m:r>
                  </m:oMath>
                </a14:m>
                <a:r>
                  <a:rPr/>
                  <a:t> faster recovery and less discomfort</a:t>
                </a:r>
              </a:p>
            </p:txBody>
          </p:sp>
        </mc:Choice>
      </mc:AlternateContent>
      <p:pic>
        <p:nvPicPr>
          <p:cNvPr descr="images/MIE_IvorLewisArtboard.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Open Ivor Lewis</a:t>
            </a:r>
          </a:p>
        </p:txBody>
      </p:sp>
      <p:sp>
        <p:nvSpPr>
          <p:cNvPr id="3" name="Content Placeholder 2"/>
          <p:cNvSpPr>
            <a:spLocks noGrp="1"/>
          </p:cNvSpPr>
          <p:nvPr>
            <p:ph idx="1" sz="half"/>
          </p:nvPr>
        </p:nvSpPr>
        <p:spPr/>
        <p:txBody>
          <a:bodyPr/>
          <a:lstStyle/>
          <a:p>
            <a:pPr lvl="0" indent="0" marL="0">
              <a:buNone/>
            </a:pPr>
            <a:r>
              <a:rPr/>
              <a:t>Mininally-invasive approach feasible in 95% of cases</a:t>
            </a:r>
          </a:p>
          <a:p>
            <a:pPr lvl="0" indent="0" marL="0">
              <a:buNone/>
            </a:pPr>
            <a:r>
              <a:rPr/>
              <a:t>In some cases, an open approach is still necessary.</a:t>
            </a:r>
          </a:p>
        </p:txBody>
      </p:sp>
      <p:pic>
        <p:nvPicPr>
          <p:cNvPr descr="images/IvorLewisArtboard.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Total Esophagectomy</a:t>
            </a:r>
          </a:p>
        </p:txBody>
      </p:sp>
      <p:sp>
        <p:nvSpPr>
          <p:cNvPr id="3" name="Content Placeholder 2"/>
          <p:cNvSpPr>
            <a:spLocks noGrp="1"/>
          </p:cNvSpPr>
          <p:nvPr>
            <p:ph idx="1" sz="half"/>
          </p:nvPr>
        </p:nvSpPr>
        <p:spPr/>
        <p:txBody>
          <a:bodyPr/>
          <a:lstStyle/>
          <a:p>
            <a:pPr lvl="0" indent="0" marL="0">
              <a:buNone/>
            </a:pPr>
            <a:r>
              <a:rPr/>
              <a:t>For patients with tumors in the upper esophagus, we need to remove more of the esophagus</a:t>
            </a:r>
          </a:p>
          <a:p>
            <a:pPr lvl="0" indent="0" marL="0">
              <a:buNone/>
            </a:pPr>
            <a:r>
              <a:rPr/>
              <a:t>We need to remove the whole esophagus, including the portion in the neck</a:t>
            </a:r>
          </a:p>
        </p:txBody>
      </p:sp>
      <p:pic>
        <p:nvPicPr>
          <p:cNvPr descr="images/Eso_ProxTumorArtboard.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McKeown Esophagectomy</a:t>
            </a:r>
          </a:p>
        </p:txBody>
      </p:sp>
      <p:pic>
        <p:nvPicPr>
          <p:cNvPr descr="images/Eso_ResectionTotalArtboard.png" id="0" name="Picture 1"/>
          <p:cNvPicPr>
            <a:picLocks noGrp="1" noChangeAspect="1"/>
          </p:cNvPicPr>
          <p:nvPr/>
        </p:nvPicPr>
        <p:blipFill>
          <a:blip r:embed="rId2"/>
          <a:stretch>
            <a:fillRect/>
          </a:stretch>
        </p:blipFill>
        <p:spPr bwMode="auto">
          <a:xfrm>
            <a:off x="571500" y="1193800"/>
            <a:ext cx="3632200" cy="3733800"/>
          </a:xfrm>
          <a:prstGeom prst="rect">
            <a:avLst/>
          </a:prstGeom>
          <a:noFill/>
          <a:ln w="9525">
            <a:noFill/>
            <a:headEnd/>
            <a:tailEnd/>
          </a:ln>
        </p:spPr>
      </p:pic>
      <p:pic>
        <p:nvPicPr>
          <p:cNvPr descr="images/Eso_MIE_McKeownArtboard.png" id="0" name="Picture 1"/>
          <p:cNvPicPr>
            <a:picLocks noGrp="1" noChangeAspect="1"/>
          </p:cNvPicPr>
          <p:nvPr/>
        </p:nvPicPr>
        <p:blipFill>
          <a:blip r:embed="rId3"/>
          <a:stretch>
            <a:fillRect/>
          </a:stretch>
        </p:blipFill>
        <p:spPr bwMode="auto">
          <a:xfrm>
            <a:off x="4914900" y="1193800"/>
            <a:ext cx="3632200" cy="3733800"/>
          </a:xfrm>
          <a:prstGeom prst="rect">
            <a:avLst/>
          </a:prstGeom>
          <a:noFill/>
          <a:ln w="9525">
            <a:noFill/>
            <a:headEnd/>
            <a:tailEnd/>
          </a:ln>
        </p:spPr>
      </p:pic>
    </p:spTree>
  </p:cSl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Risks of Esophagectomy</a:t>
            </a:r>
          </a:p>
        </p:txBody>
      </p:sp>
      <p:sp>
        <p:nvSpPr>
          <p:cNvPr id="3" name="Content Placeholder 2"/>
          <p:cNvSpPr>
            <a:spLocks noGrp="1"/>
          </p:cNvSpPr>
          <p:nvPr>
            <p:ph idx="1"/>
          </p:nvPr>
        </p:nvSpPr>
        <p:spPr/>
        <p:txBody>
          <a:bodyPr/>
          <a:lstStyle/>
          <a:p>
            <a:pPr lvl="0" indent="0" marL="0">
              <a:buNone/>
            </a:pPr>
            <a:r>
              <a:rPr/>
              <a:t>Esophagectomy is a complex operation, with a real risk of complications.</a:t>
            </a:r>
          </a:p>
          <a:p>
            <a:pPr lvl="0" indent="0" marL="0">
              <a:buNone/>
            </a:pPr>
            <a:r>
              <a:rPr/>
              <a:t>Two significant complications:</a:t>
            </a:r>
          </a:p>
          <a:p>
            <a:pPr lvl="0"/>
            <a:r>
              <a:rPr/>
              <a:t>Anastomotic leak</a:t>
            </a:r>
          </a:p>
          <a:p>
            <a:pPr lvl="0"/>
            <a:r>
              <a:rPr/>
              <a:t>Pneumonia</a:t>
            </a:r>
          </a:p>
        </p:txBody>
      </p:sp>
    </p:spTree>
  </p:cSl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Anastomotic Leak</a:t>
            </a:r>
          </a:p>
        </p:txBody>
      </p:sp>
      <p:sp>
        <p:nvSpPr>
          <p:cNvPr id="3" name="Content Placeholder 2"/>
          <p:cNvSpPr>
            <a:spLocks noGrp="1"/>
          </p:cNvSpPr>
          <p:nvPr>
            <p:ph idx="1" sz="half"/>
          </p:nvPr>
        </p:nvSpPr>
        <p:spPr/>
        <p:txBody>
          <a:bodyPr/>
          <a:lstStyle/>
          <a:p>
            <a:pPr lvl="0" indent="0" marL="0">
              <a:buNone/>
            </a:pPr>
            <a:r>
              <a:rPr/>
              <a:t>The anastomosis is surgical connection between the esophagus and the stomach.</a:t>
            </a:r>
          </a:p>
        </p:txBody>
      </p:sp>
      <p:pic>
        <p:nvPicPr>
          <p:cNvPr descr="images/Eso_IvorLewis_Anastomosis.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Anastomotic Leak</a:t>
            </a:r>
          </a:p>
        </p:txBody>
      </p:sp>
      <p:sp>
        <p:nvSpPr>
          <p:cNvPr id="3" name="Content Placeholder 2"/>
          <p:cNvSpPr>
            <a:spLocks noGrp="1"/>
          </p:cNvSpPr>
          <p:nvPr>
            <p:ph idx="1" sz="half"/>
          </p:nvPr>
        </p:nvSpPr>
        <p:spPr/>
        <p:txBody>
          <a:bodyPr/>
          <a:lstStyle/>
          <a:p>
            <a:pPr lvl="0" indent="0" marL="0">
              <a:buNone/>
            </a:pPr>
            <a:r>
              <a:rPr/>
              <a:t>If healing doesn’t occur:</a:t>
            </a:r>
          </a:p>
          <a:p>
            <a:pPr lvl="0"/>
            <a:r>
              <a:rPr/>
              <a:t>Leakage of fluid from the esophagus</a:t>
            </a:r>
          </a:p>
          <a:p>
            <a:pPr lvl="0"/>
            <a:r>
              <a:rPr/>
              <a:t>Infection in the space between the lungs</a:t>
            </a:r>
          </a:p>
          <a:p>
            <a:pPr lvl="0"/>
            <a:r>
              <a:rPr/>
              <a:t>Requires additional time in the hospital</a:t>
            </a:r>
          </a:p>
        </p:txBody>
      </p:sp>
      <p:pic>
        <p:nvPicPr>
          <p:cNvPr descr="images/Eso_IvorLewis_Leak.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Anastomotic Leak</a:t>
            </a:r>
          </a:p>
        </p:txBody>
      </p:sp>
      <p:sp>
        <p:nvSpPr>
          <p:cNvPr id="3" name="Content Placeholder 2"/>
          <p:cNvSpPr>
            <a:spLocks noGrp="1"/>
          </p:cNvSpPr>
          <p:nvPr>
            <p:ph idx="1" sz="half"/>
          </p:nvPr>
        </p:nvSpPr>
        <p:spPr/>
        <p:txBody>
          <a:bodyPr/>
          <a:lstStyle/>
          <a:p>
            <a:pPr lvl="0" indent="0" marL="0">
              <a:buNone/>
            </a:pPr>
            <a:r>
              <a:rPr/>
              <a:t>If leak occurs:</a:t>
            </a:r>
          </a:p>
          <a:p>
            <a:pPr lvl="0"/>
            <a:r>
              <a:rPr/>
              <a:t>Some leaks will seal</a:t>
            </a:r>
          </a:p>
          <a:p>
            <a:pPr lvl="0"/>
            <a:r>
              <a:rPr/>
              <a:t>Stent may be required to help healing</a:t>
            </a:r>
          </a:p>
          <a:p>
            <a:pPr lvl="0"/>
            <a:r>
              <a:rPr/>
              <a:t>Occasionally additional surgey is required</a:t>
            </a:r>
          </a:p>
        </p:txBody>
      </p:sp>
      <p:pic>
        <p:nvPicPr>
          <p:cNvPr descr="images/Eso_IvorLewis_Leak.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Anastomotic Leak</a:t>
            </a:r>
          </a:p>
        </p:txBody>
      </p:sp>
      <p:sp>
        <p:nvSpPr>
          <p:cNvPr id="3" name="Content Placeholder 2"/>
          <p:cNvSpPr>
            <a:spLocks noGrp="1"/>
          </p:cNvSpPr>
          <p:nvPr>
            <p:ph idx="1" sz="half"/>
          </p:nvPr>
        </p:nvSpPr>
        <p:spPr/>
        <p:txBody>
          <a:bodyPr/>
          <a:lstStyle/>
          <a:p>
            <a:pPr lvl="0" indent="0" marL="0">
              <a:buNone/>
            </a:pPr>
            <a:r>
              <a:rPr/>
              <a:t>Risk of leak depends on:</a:t>
            </a:r>
          </a:p>
          <a:p>
            <a:pPr lvl="0"/>
            <a:r>
              <a:rPr/>
              <a:t>Type of operation performed</a:t>
            </a:r>
          </a:p>
          <a:p>
            <a:pPr lvl="0"/>
            <a:r>
              <a:rPr/>
              <a:t>Nutritional status of patient</a:t>
            </a:r>
          </a:p>
          <a:p>
            <a:pPr lvl="0"/>
            <a:r>
              <a:rPr/>
              <a:t>Experience of the surgeon</a:t>
            </a:r>
          </a:p>
        </p:txBody>
      </p:sp>
      <p:pic>
        <p:nvPicPr>
          <p:cNvPr descr="images/Eso_IvorLewis_Leak.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Esophageal Cancer Staging</a:t>
            </a:r>
          </a:p>
        </p:txBody>
      </p:sp>
      <p:sp>
        <p:nvSpPr>
          <p:cNvPr id="3" name="Content Placeholder 2"/>
          <p:cNvSpPr>
            <a:spLocks noGrp="1"/>
          </p:cNvSpPr>
          <p:nvPr>
            <p:ph idx="1"/>
          </p:nvPr>
        </p:nvSpPr>
        <p:spPr/>
        <p:txBody>
          <a:bodyPr/>
          <a:lstStyle/>
          <a:p>
            <a:pPr lvl="0"/>
            <a:r>
              <a:rPr b="1"/>
              <a:t>T</a:t>
            </a:r>
            <a:r>
              <a:rPr/>
              <a:t> = Tumor - How deep has cancer grown into the wall of the esophagus?</a:t>
            </a:r>
          </a:p>
          <a:p>
            <a:pPr lvl="0"/>
            <a:r>
              <a:rPr b="1"/>
              <a:t>N</a:t>
            </a:r>
            <a:r>
              <a:rPr/>
              <a:t> = Nodes - Has cancer spread to the lymph nodes?</a:t>
            </a:r>
          </a:p>
          <a:p>
            <a:pPr lvl="0"/>
            <a:r>
              <a:rPr b="1"/>
              <a:t>M</a:t>
            </a:r>
            <a:r>
              <a:rPr/>
              <a:t> = Metastasis - Has the cancer spread to other parts of the body? lungs or liver?</a:t>
            </a:r>
          </a:p>
        </p:txBody>
      </p:sp>
    </p:spTree>
  </p:cSl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Pneumonia</a:t>
            </a:r>
          </a:p>
        </p:txBody>
      </p:sp>
      <p:sp>
        <p:nvSpPr>
          <p:cNvPr id="3" name="Content Placeholder 2"/>
          <p:cNvSpPr>
            <a:spLocks noGrp="1"/>
          </p:cNvSpPr>
          <p:nvPr>
            <p:ph idx="1" sz="half"/>
          </p:nvPr>
        </p:nvSpPr>
        <p:spPr/>
        <p:txBody>
          <a:bodyPr/>
          <a:lstStyle/>
          <a:p>
            <a:pPr lvl="0"/>
            <a:r>
              <a:rPr/>
              <a:t>Occurs in 10-15% of patients after esophagectomy.</a:t>
            </a:r>
          </a:p>
          <a:p>
            <a:pPr lvl="0"/>
            <a:r>
              <a:rPr/>
              <a:t>Requires treatment with antibiotics</a:t>
            </a:r>
          </a:p>
          <a:p>
            <a:pPr lvl="0"/>
            <a:r>
              <a:rPr/>
              <a:t>Requires a longer hospitalization.</a:t>
            </a:r>
          </a:p>
        </p:txBody>
      </p:sp>
      <p:pic>
        <p:nvPicPr>
          <p:cNvPr descr="images/Eso_LungsArtboard.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Preventing Pneumonia</a:t>
            </a:r>
          </a:p>
        </p:txBody>
      </p:sp>
      <p:sp>
        <p:nvSpPr>
          <p:cNvPr id="3" name="Content Placeholder 2"/>
          <p:cNvSpPr>
            <a:spLocks noGrp="1"/>
          </p:cNvSpPr>
          <p:nvPr>
            <p:ph idx="1"/>
          </p:nvPr>
        </p:nvSpPr>
        <p:spPr/>
        <p:txBody>
          <a:bodyPr/>
          <a:lstStyle/>
          <a:p>
            <a:pPr lvl="0" indent="0" marL="0">
              <a:buNone/>
            </a:pPr>
            <a:r>
              <a:rPr/>
              <a:t>Several ways to help prevent pneumonia:</a:t>
            </a:r>
          </a:p>
          <a:p>
            <a:pPr lvl="0"/>
            <a:r>
              <a:rPr/>
              <a:t>Deep breathing</a:t>
            </a:r>
          </a:p>
          <a:p>
            <a:pPr lvl="0"/>
            <a:r>
              <a:rPr/>
              <a:t>Coughing</a:t>
            </a:r>
          </a:p>
          <a:p>
            <a:pPr lvl="0"/>
            <a:r>
              <a:rPr/>
              <a:t>Walking</a:t>
            </a:r>
          </a:p>
          <a:p>
            <a:pPr lvl="0" indent="0" marL="0">
              <a:buNone/>
            </a:pPr>
            <a:r>
              <a:rPr/>
              <a:t>After surgery, this means:</a:t>
            </a:r>
          </a:p>
          <a:p>
            <a:pPr lvl="0"/>
            <a:r>
              <a:rPr/>
              <a:t>Sitting in a chair most of the day</a:t>
            </a:r>
          </a:p>
          <a:p>
            <a:pPr lvl="0"/>
            <a:r>
              <a:rPr/>
              <a:t>Walking in the halls as soon as possible</a:t>
            </a:r>
          </a:p>
        </p:txBody>
      </p:sp>
    </p:spTree>
  </p:cSl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Minimally-invasive Esophagectomy</a:t>
            </a:r>
          </a:p>
        </p:txBody>
      </p:sp>
      <p:pic>
        <p:nvPicPr>
          <p:cNvPr descr="images/mie_abd.png" id="0" name="Picture 1"/>
          <p:cNvPicPr>
            <a:picLocks noGrp="1" noChangeAspect="1"/>
          </p:cNvPicPr>
          <p:nvPr/>
        </p:nvPicPr>
        <p:blipFill>
          <a:blip r:embed="rId2"/>
          <a:stretch>
            <a:fillRect/>
          </a:stretch>
        </p:blipFill>
        <p:spPr bwMode="auto">
          <a:xfrm>
            <a:off x="304800" y="1498600"/>
            <a:ext cx="4178300" cy="3136900"/>
          </a:xfrm>
          <a:prstGeom prst="rect">
            <a:avLst/>
          </a:prstGeom>
          <a:noFill/>
          <a:ln w="9525">
            <a:noFill/>
            <a:headEnd/>
            <a:tailEnd/>
          </a:ln>
        </p:spPr>
      </p:pic>
      <p:pic>
        <p:nvPicPr>
          <p:cNvPr descr="images/mie_chest.png" id="0" name="Picture 1"/>
          <p:cNvPicPr>
            <a:picLocks noGrp="1" noChangeAspect="1"/>
          </p:cNvPicPr>
          <p:nvPr/>
        </p:nvPicPr>
        <p:blipFill>
          <a:blip r:embed="rId3"/>
          <a:stretch>
            <a:fillRect/>
          </a:stretch>
        </p:blipFill>
        <p:spPr bwMode="auto">
          <a:xfrm>
            <a:off x="4635500" y="1485900"/>
            <a:ext cx="4191000" cy="3149600"/>
          </a:xfrm>
          <a:prstGeom prst="rect">
            <a:avLst/>
          </a:prstGeom>
          <a:noFill/>
          <a:ln w="9525">
            <a:noFill/>
            <a:headEnd/>
            <a:tailEnd/>
          </a:ln>
        </p:spPr>
      </p:pic>
    </p:spTree>
  </p:cSl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Risks of Surgery</a:t>
            </a:r>
          </a:p>
        </p:txBody>
      </p:sp>
      <p:sp>
        <p:nvSpPr>
          <p:cNvPr id="3" name="Content Placeholder 2"/>
          <p:cNvSpPr>
            <a:spLocks noGrp="1"/>
          </p:cNvSpPr>
          <p:nvPr>
            <p:ph idx="1"/>
          </p:nvPr>
        </p:nvSpPr>
        <p:spPr/>
        <p:txBody>
          <a:bodyPr/>
          <a:lstStyle/>
          <a:p>
            <a:pPr lvl="0" indent="0" marL="0">
              <a:buNone/>
            </a:pPr>
            <a:r>
              <a:rPr/>
              <a:t>Risks related to anesthesia</a:t>
            </a:r>
          </a:p>
          <a:p>
            <a:pPr lvl="0"/>
            <a:r>
              <a:rPr/>
              <a:t>Heart attack (5%)</a:t>
            </a:r>
          </a:p>
          <a:p>
            <a:pPr lvl="0"/>
            <a:r>
              <a:rPr/>
              <a:t>Irregular heart rhythm (15%)</a:t>
            </a:r>
          </a:p>
          <a:p>
            <a:pPr lvl="0"/>
            <a:r>
              <a:rPr/>
              <a:t>Pneumonia (10%)</a:t>
            </a:r>
          </a:p>
          <a:p>
            <a:pPr lvl="0"/>
            <a:r>
              <a:rPr/>
              <a:t>Blood clots in legs (&lt;5%)</a:t>
            </a:r>
          </a:p>
          <a:p>
            <a:pPr lvl="0"/>
            <a:r>
              <a:rPr/>
              <a:t>Pulmonary embolism (2%)</a:t>
            </a:r>
          </a:p>
        </p:txBody>
      </p:sp>
    </p:spTree>
  </p:cSl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Risks of Surgery</a:t>
            </a:r>
          </a:p>
        </p:txBody>
      </p:sp>
      <p:sp>
        <p:nvSpPr>
          <p:cNvPr id="3" name="Content Placeholder 2"/>
          <p:cNvSpPr>
            <a:spLocks noGrp="1"/>
          </p:cNvSpPr>
          <p:nvPr>
            <p:ph idx="1"/>
          </p:nvPr>
        </p:nvSpPr>
        <p:spPr/>
        <p:txBody>
          <a:bodyPr/>
          <a:lstStyle/>
          <a:p>
            <a:pPr lvl="0" indent="0" marL="0">
              <a:buNone/>
            </a:pPr>
            <a:r>
              <a:rPr/>
              <a:t>Risks related to Surgery</a:t>
            </a:r>
          </a:p>
          <a:p>
            <a:pPr lvl="0"/>
            <a:r>
              <a:rPr/>
              <a:t>Anastomotic leak (5%)</a:t>
            </a:r>
          </a:p>
          <a:p>
            <a:pPr lvl="0"/>
            <a:r>
              <a:rPr/>
              <a:t>Stricture at anastomosis (15%)</a:t>
            </a:r>
          </a:p>
          <a:p>
            <a:pPr lvl="0"/>
            <a:r>
              <a:rPr/>
              <a:t>Death within 90 days of surgery</a:t>
            </a:r>
          </a:p>
          <a:p>
            <a:pPr lvl="1"/>
            <a:r>
              <a:rPr/>
              <a:t>Low risk patients = 2%</a:t>
            </a:r>
          </a:p>
          <a:p>
            <a:pPr lvl="1"/>
            <a:r>
              <a:rPr/>
              <a:t>Intermediate risk = 10%</a:t>
            </a:r>
          </a:p>
          <a:p>
            <a:pPr lvl="1"/>
            <a:r>
              <a:rPr/>
              <a:t>High risk = 30%</a:t>
            </a:r>
          </a:p>
        </p:txBody>
      </p:sp>
    </p:spTree>
  </p:cSl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Risks of Surgery</a:t>
            </a:r>
          </a:p>
        </p:txBody>
      </p:sp>
      <p:graphicFrame>
        <p:nvGraphicFramePr>
          <p:cNvPr id="6" name="Content Placeholder 5"/>
          <p:cNvGraphicFramePr>
            <a:graphicFrameLocks noGrp="1"/>
          </p:cNvGraphicFramePr>
          <p:nvPr>
            <p:ph idx="1"/>
          </p:nvPr>
        </p:nvGraphicFramePr>
        <p:xfrm>
          <a:off x="279400" y="952500"/>
          <a:ext cx="8547100" cy="3467100"/>
        </p:xfrm>
        <a:graphic>
          <a:graphicData uri="http://schemas.openxmlformats.org/drawingml/2006/table">
            <a:tbl>
              <a:tblPr firstRow="1" bandRow="1">
                <a:tableStyleId>{69012ECD-51FC-41F1-AA8D-1B2483CD663E}</a:tableStyleId>
              </a:tblPr>
              <a:tblGrid>
                <a:gridCol w="2844800"/>
                <a:gridCol w="2844800"/>
                <a:gridCol w="2844800"/>
              </a:tblGrid>
              <a:tr h="0">
                <a:tc>
                  <a:txBody>
                    <a:bodyPr/>
                    <a:lstStyle/>
                    <a:p>
                      <a:endParaRPr/>
                    </a:p>
                  </a:txBody>
                  <a:tcPr/>
                </a:tc>
                <a:tc>
                  <a:txBody>
                    <a:bodyPr/>
                    <a:lstStyle/>
                    <a:p>
                      <a:pPr lvl="0" indent="0" marL="0" algn="ctr">
                        <a:buNone/>
                      </a:pPr>
                      <a:r>
                        <a:rPr/>
                        <a:t>Age &lt;75</a:t>
                      </a:r>
                    </a:p>
                  </a:txBody>
                  <a:tcPr/>
                </a:tc>
                <a:tc>
                  <a:txBody>
                    <a:bodyPr/>
                    <a:lstStyle/>
                    <a:p>
                      <a:pPr lvl="0" indent="0" marL="0" algn="ctr">
                        <a:buNone/>
                      </a:pPr>
                      <a:r>
                        <a:rPr/>
                        <a:t>Age &gt;75</a:t>
                      </a:r>
                    </a:p>
                  </a:txBody>
                  <a:tcPr/>
                </a:tc>
              </a:tr>
              <a:tr h="0">
                <a:tc>
                  <a:txBody>
                    <a:bodyPr/>
                    <a:lstStyle/>
                    <a:p>
                      <a:pPr lvl="0" indent="0" marL="0">
                        <a:buNone/>
                      </a:pPr>
                      <a:r>
                        <a:rPr/>
                        <a:t>Normal Muscle (75%)</a:t>
                      </a:r>
                    </a:p>
                  </a:txBody>
                </a:tc>
                <a:tc>
                  <a:txBody>
                    <a:bodyPr/>
                    <a:lstStyle/>
                    <a:p>
                      <a:pPr lvl="0" indent="0" marL="0" algn="ctr">
                        <a:buNone/>
                      </a:pPr>
                      <a:r>
                        <a:rPr/>
                        <a:t>2%</a:t>
                      </a:r>
                    </a:p>
                  </a:txBody>
                </a:tc>
                <a:tc>
                  <a:txBody>
                    <a:bodyPr/>
                    <a:lstStyle/>
                    <a:p>
                      <a:pPr lvl="0" indent="0" marL="0" algn="ctr">
                        <a:buNone/>
                      </a:pPr>
                      <a:r>
                        <a:rPr/>
                        <a:t>10%</a:t>
                      </a:r>
                    </a:p>
                  </a:txBody>
                </a:tc>
              </a:tr>
              <a:tr h="0">
                <a:tc>
                  <a:txBody>
                    <a:bodyPr/>
                    <a:lstStyle/>
                    <a:p>
                      <a:pPr lvl="0" indent="0" marL="0">
                        <a:buNone/>
                      </a:pPr>
                      <a:r>
                        <a:rPr/>
                        <a:t>Low Muscle (25%)</a:t>
                      </a:r>
                    </a:p>
                  </a:txBody>
                </a:tc>
                <a:tc>
                  <a:txBody>
                    <a:bodyPr/>
                    <a:lstStyle/>
                    <a:p>
                      <a:pPr lvl="0" indent="0" marL="0" algn="ctr">
                        <a:buNone/>
                      </a:pPr>
                      <a:r>
                        <a:rPr/>
                        <a:t>10%</a:t>
                      </a:r>
                    </a:p>
                  </a:txBody>
                </a:tc>
                <a:tc>
                  <a:txBody>
                    <a:bodyPr/>
                    <a:lstStyle/>
                    <a:p>
                      <a:pPr lvl="0" indent="0" marL="0" algn="ctr">
                        <a:buNone/>
                      </a:pPr>
                      <a:r>
                        <a:rPr/>
                        <a:t>30%</a:t>
                      </a:r>
                    </a:p>
                  </a:txBody>
                </a:tc>
              </a:tr>
            </a:tbl>
          </a:graphicData>
        </a:graphic>
      </p:graphicFrame>
      <p:sp>
        <p:nvSpPr>
          <p:cNvPr id="1" name="TextBox 3"/>
          <p:cNvSpPr txBox="1"/>
          <p:nvPr/>
        </p:nvSpPr>
        <p:spPr>
          <a:xfrm>
            <a:off x="279400" y="4419600"/>
            <a:ext cx="8547100" cy="508000"/>
          </a:xfrm>
          <a:prstGeom prst="rect">
            <a:avLst/>
          </a:prstGeom>
          <a:noFill/>
        </p:spPr>
        <p:txBody>
          <a:bodyPr/>
          <a:lstStyle/>
          <a:p>
            <a:pPr lvl="0" indent="0" marL="0" algn="ctr">
              <a:buNone/>
            </a:pPr>
            <a:r>
              <a:rPr/>
              <a:t>Risks of Death within 90 Days of Surgery</a:t>
            </a:r>
          </a:p>
        </p:txBody>
      </p:sp>
    </p:spTree>
  </p:cSl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Day Prior to Surgery</a:t>
            </a:r>
          </a:p>
        </p:txBody>
      </p:sp>
      <p:sp>
        <p:nvSpPr>
          <p:cNvPr id="3" name="Content Placeholder 2"/>
          <p:cNvSpPr>
            <a:spLocks noGrp="1"/>
          </p:cNvSpPr>
          <p:nvPr>
            <p:ph idx="1"/>
          </p:nvPr>
        </p:nvSpPr>
        <p:spPr/>
        <p:txBody>
          <a:bodyPr/>
          <a:lstStyle/>
          <a:p>
            <a:pPr lvl="0"/>
            <a:r>
              <a:rPr/>
              <a:t>Clear liquids for 24 hours prior to surgery</a:t>
            </a:r>
          </a:p>
          <a:p>
            <a:pPr lvl="0"/>
            <a:r>
              <a:rPr/>
              <a:t>Check with Pre-op nurse regarding medicines day prior to surgery</a:t>
            </a:r>
          </a:p>
          <a:p>
            <a:pPr lvl="0"/>
            <a:r>
              <a:rPr/>
              <a:t>No tube feedings the night before surgery</a:t>
            </a:r>
          </a:p>
        </p:txBody>
      </p:sp>
    </p:spTree>
  </p:cSl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Day of Surgery</a:t>
            </a:r>
          </a:p>
        </p:txBody>
      </p:sp>
      <p:sp>
        <p:nvSpPr>
          <p:cNvPr id="3" name="Content Placeholder 2"/>
          <p:cNvSpPr>
            <a:spLocks noGrp="1"/>
          </p:cNvSpPr>
          <p:nvPr>
            <p:ph idx="1"/>
          </p:nvPr>
        </p:nvSpPr>
        <p:spPr/>
        <p:txBody>
          <a:bodyPr/>
          <a:lstStyle/>
          <a:p>
            <a:pPr lvl="0"/>
            <a:r>
              <a:rPr/>
              <a:t>Arrive at 5am – nothing to eat or drink after midnight.</a:t>
            </a:r>
          </a:p>
          <a:p>
            <a:pPr lvl="0"/>
            <a:r>
              <a:rPr/>
              <a:t>Medicines OK w/ a sip of water</a:t>
            </a:r>
          </a:p>
          <a:p>
            <a:pPr lvl="0"/>
            <a:r>
              <a:rPr/>
              <a:t>sip of black coffee but </a:t>
            </a:r>
            <a:r>
              <a:rPr b="1"/>
              <a:t>no cream</a:t>
            </a:r>
            <a:r>
              <a:rPr/>
              <a:t>.</a:t>
            </a:r>
          </a:p>
          <a:p>
            <a:pPr lvl="0"/>
            <a:r>
              <a:rPr/>
              <a:t>Surgery will be cancelled if you have cream/milk</a:t>
            </a:r>
          </a:p>
          <a:p>
            <a:pPr lvl="0"/>
            <a:r>
              <a:rPr/>
              <a:t>Waiting room for family and friends on 5th floor</a:t>
            </a:r>
          </a:p>
        </p:txBody>
      </p:sp>
    </p:spTree>
  </p:cSl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Epidural Catheter for Pain Control</a:t>
            </a:r>
          </a:p>
        </p:txBody>
      </p:sp>
      <p:sp>
        <p:nvSpPr>
          <p:cNvPr id="3" name="Content Placeholder 2"/>
          <p:cNvSpPr>
            <a:spLocks noGrp="1"/>
          </p:cNvSpPr>
          <p:nvPr>
            <p:ph idx="1"/>
          </p:nvPr>
        </p:nvSpPr>
        <p:spPr/>
        <p:txBody>
          <a:bodyPr/>
          <a:lstStyle/>
          <a:p>
            <a:pPr lvl="0"/>
            <a:r>
              <a:rPr/>
              <a:t>Remains in place for 2-5 days</a:t>
            </a:r>
          </a:p>
          <a:p>
            <a:pPr lvl="0"/>
            <a:r>
              <a:rPr/>
              <a:t>Dosage can be adjusted as needed</a:t>
            </a:r>
          </a:p>
          <a:p>
            <a:pPr lvl="0"/>
            <a:r>
              <a:rPr/>
              <a:t>Can make it more difficult to urinate</a:t>
            </a:r>
          </a:p>
          <a:p>
            <a:pPr lvl="0"/>
            <a:r>
              <a:rPr/>
              <a:t>May require foley catheter in bladder</a:t>
            </a:r>
          </a:p>
          <a:p>
            <a:pPr lvl="0"/>
            <a:r>
              <a:rPr/>
              <a:t>Foley catheter removed after epidural removed</a:t>
            </a:r>
          </a:p>
        </p:txBody>
      </p:sp>
    </p:spTree>
  </p:cSl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Intensive Care Unit (ICU) (2-4 days)</a:t>
            </a:r>
          </a:p>
        </p:txBody>
      </p:sp>
      <p:sp>
        <p:nvSpPr>
          <p:cNvPr id="3" name="Content Placeholder 2"/>
          <p:cNvSpPr>
            <a:spLocks noGrp="1"/>
          </p:cNvSpPr>
          <p:nvPr>
            <p:ph idx="1"/>
          </p:nvPr>
        </p:nvSpPr>
        <p:spPr/>
        <p:txBody>
          <a:bodyPr/>
          <a:lstStyle/>
          <a:p>
            <a:pPr lvl="0"/>
            <a:r>
              <a:rPr/>
              <a:t>Surgical ICU on 11th floor</a:t>
            </a:r>
          </a:p>
          <a:p>
            <a:pPr lvl="0"/>
            <a:r>
              <a:rPr/>
              <a:t>NG tube in nose to drain stomach and esophagus</a:t>
            </a:r>
          </a:p>
          <a:p>
            <a:pPr lvl="0"/>
            <a:r>
              <a:rPr/>
              <a:t>Catheter in bladder</a:t>
            </a:r>
          </a:p>
          <a:p>
            <a:pPr lvl="0"/>
            <a:r>
              <a:rPr/>
              <a:t>Chest tube right chest</a:t>
            </a:r>
          </a:p>
          <a:p>
            <a:pPr lvl="0"/>
            <a:r>
              <a:rPr/>
              <a:t>Abdominal drains (usually 2)</a:t>
            </a:r>
          </a:p>
          <a:p>
            <a:pPr lvl="0"/>
            <a:r>
              <a:rPr/>
              <a:t>Feeding jejunostomy (usually stays in 8 wks)</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Layers of the Wall of the Esophagus</a:t>
            </a:r>
          </a:p>
        </p:txBody>
      </p:sp>
      <p:sp>
        <p:nvSpPr>
          <p:cNvPr id="3" name="Content Placeholder 2"/>
          <p:cNvSpPr>
            <a:spLocks noGrp="1"/>
          </p:cNvSpPr>
          <p:nvPr>
            <p:ph idx="1" sz="half"/>
          </p:nvPr>
        </p:nvSpPr>
        <p:spPr/>
        <p:txBody>
          <a:bodyPr/>
          <a:lstStyle/>
          <a:p>
            <a:pPr lvl="0"/>
            <a:r>
              <a:rPr/>
              <a:t>Mucosa - Inner layer</a:t>
            </a:r>
          </a:p>
          <a:p>
            <a:pPr lvl="0"/>
            <a:r>
              <a:rPr/>
              <a:t>Muscle Wall (muscularis)</a:t>
            </a:r>
          </a:p>
          <a:p>
            <a:pPr lvl="0"/>
            <a:r>
              <a:rPr/>
              <a:t>Lymph nodes located in fat outside the muscle</a:t>
            </a:r>
          </a:p>
        </p:txBody>
      </p:sp>
      <p:pic>
        <p:nvPicPr>
          <p:cNvPr descr="images/tumor1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Intensive Care Unit (ICU)</a:t>
            </a:r>
          </a:p>
        </p:txBody>
      </p:sp>
      <p:sp>
        <p:nvSpPr>
          <p:cNvPr id="3" name="Content Placeholder 2"/>
          <p:cNvSpPr>
            <a:spLocks noGrp="1"/>
          </p:cNvSpPr>
          <p:nvPr>
            <p:ph idx="1"/>
          </p:nvPr>
        </p:nvSpPr>
        <p:spPr/>
        <p:txBody>
          <a:bodyPr/>
          <a:lstStyle/>
          <a:p>
            <a:pPr lvl="0"/>
            <a:r>
              <a:rPr/>
              <a:t>Bladder catheter removed → check that bladder empties properly</a:t>
            </a:r>
          </a:p>
          <a:p>
            <a:pPr lvl="0"/>
            <a:r>
              <a:rPr/>
              <a:t>Chest tube removed (day 2-4) → follow-up x-ray</a:t>
            </a:r>
          </a:p>
          <a:p>
            <a:pPr lvl="0"/>
            <a:r>
              <a:rPr/>
              <a:t>Fluid emptied from drains every few hours</a:t>
            </a:r>
          </a:p>
          <a:p>
            <a:pPr lvl="0"/>
            <a:r>
              <a:rPr/>
              <a:t>Start tube feedings by feeding</a:t>
            </a:r>
          </a:p>
          <a:p>
            <a:pPr lvl="0"/>
            <a:r>
              <a:rPr/>
              <a:t>Feeding jejunostomy (stays in 8 weeks)</a:t>
            </a:r>
          </a:p>
        </p:txBody>
      </p:sp>
    </p:spTree>
  </p:cSl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Ward - 6Tower</a:t>
            </a:r>
          </a:p>
        </p:txBody>
      </p:sp>
      <p:sp>
        <p:nvSpPr>
          <p:cNvPr id="3" name="Content Placeholder 2"/>
          <p:cNvSpPr>
            <a:spLocks noGrp="1"/>
          </p:cNvSpPr>
          <p:nvPr>
            <p:ph idx="1"/>
          </p:nvPr>
        </p:nvSpPr>
        <p:spPr/>
        <p:txBody>
          <a:bodyPr/>
          <a:lstStyle/>
          <a:p>
            <a:pPr lvl="0"/>
            <a:r>
              <a:rPr/>
              <a:t>Jejunostomy feeds started</a:t>
            </a:r>
          </a:p>
          <a:p>
            <a:pPr lvl="0"/>
            <a:r>
              <a:rPr/>
              <a:t>Up in a chair most of the day</a:t>
            </a:r>
          </a:p>
          <a:p>
            <a:pPr lvl="0"/>
            <a:r>
              <a:rPr/>
              <a:t>Walking in the halls</a:t>
            </a:r>
          </a:p>
          <a:p>
            <a:pPr lvl="1"/>
            <a:r>
              <a:rPr/>
              <a:t>Start with assistance</a:t>
            </a:r>
          </a:p>
          <a:p>
            <a:pPr lvl="1"/>
            <a:r>
              <a:rPr/>
              <a:t>Improves lung function</a:t>
            </a:r>
          </a:p>
          <a:p>
            <a:pPr lvl="1"/>
            <a:r>
              <a:rPr/>
              <a:t>Prevents loss of muscle strength</a:t>
            </a:r>
          </a:p>
        </p:txBody>
      </p:sp>
    </p:spTree>
  </p:cSl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Feeds</a:t>
            </a:r>
          </a:p>
        </p:txBody>
      </p:sp>
      <p:sp>
        <p:nvSpPr>
          <p:cNvPr id="3" name="Content Placeholder 2"/>
          <p:cNvSpPr>
            <a:spLocks noGrp="1"/>
          </p:cNvSpPr>
          <p:nvPr>
            <p:ph idx="1"/>
          </p:nvPr>
        </p:nvSpPr>
        <p:spPr/>
        <p:txBody>
          <a:bodyPr/>
          <a:lstStyle/>
          <a:p>
            <a:pPr lvl="0" indent="0" marL="0">
              <a:buNone/>
            </a:pPr>
            <a:r>
              <a:rPr/>
              <a:t>Jejunostomy tube feeds</a:t>
            </a:r>
          </a:p>
          <a:p>
            <a:pPr lvl="0"/>
            <a:r>
              <a:rPr/>
              <a:t>Start continuous (24 hours)</a:t>
            </a:r>
          </a:p>
          <a:p>
            <a:pPr lvl="0"/>
            <a:r>
              <a:rPr/>
              <a:t>Convert to night-time only (16 hours)</a:t>
            </a:r>
          </a:p>
          <a:p>
            <a:pPr lvl="0" indent="0" marL="0">
              <a:buNone/>
            </a:pPr>
            <a:r>
              <a:rPr/>
              <a:t>Water administered through feeding tube</a:t>
            </a:r>
          </a:p>
          <a:p>
            <a:pPr lvl="0"/>
            <a:r>
              <a:rPr/>
              <a:t>Usually 8oz 4 times/day</a:t>
            </a:r>
          </a:p>
          <a:p>
            <a:pPr lvl="0"/>
            <a:r>
              <a:rPr/>
              <a:t>Important to prevent dehydration</a:t>
            </a:r>
          </a:p>
        </p:txBody>
      </p:sp>
    </p:spTree>
  </p:cSl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Jejunostomy Tube</a:t>
            </a:r>
          </a:p>
        </p:txBody>
      </p:sp>
      <p:sp>
        <p:nvSpPr>
          <p:cNvPr id="3" name="Content Placeholder 2"/>
          <p:cNvSpPr>
            <a:spLocks noGrp="1"/>
          </p:cNvSpPr>
          <p:nvPr>
            <p:ph idx="1" sz="half"/>
          </p:nvPr>
        </p:nvSpPr>
        <p:spPr/>
        <p:txBody>
          <a:bodyPr/>
          <a:lstStyle/>
          <a:p>
            <a:pPr lvl="0"/>
            <a:r>
              <a:rPr/>
              <a:t>Nutrition to bypasses the esophagus and stomach</a:t>
            </a:r>
          </a:p>
          <a:p>
            <a:pPr lvl="0"/>
            <a:r>
              <a:rPr/>
              <a:t>Placed in small intestine</a:t>
            </a:r>
          </a:p>
          <a:p>
            <a:pPr lvl="0"/>
            <a:r>
              <a:rPr/>
              <a:t>Pump administers feedings slowly</a:t>
            </a:r>
          </a:p>
          <a:p>
            <a:pPr lvl="0"/>
            <a:r>
              <a:rPr/>
              <a:t>Feeding done at night</a:t>
            </a:r>
          </a:p>
        </p:txBody>
      </p:sp>
      <p:pic>
        <p:nvPicPr>
          <p:cNvPr descr="images/nutrition_jtube.png" id="0" name="Picture 1"/>
          <p:cNvPicPr>
            <a:picLocks noGrp="1" noChangeAspect="1"/>
          </p:cNvPicPr>
          <p:nvPr/>
        </p:nvPicPr>
        <p:blipFill>
          <a:blip r:embed="rId2"/>
          <a:stretch>
            <a:fillRect/>
          </a:stretch>
        </p:blipFill>
        <p:spPr bwMode="auto">
          <a:xfrm>
            <a:off x="4902200" y="1193800"/>
            <a:ext cx="3644900" cy="3733800"/>
          </a:xfrm>
          <a:prstGeom prst="rect">
            <a:avLst/>
          </a:prstGeom>
          <a:noFill/>
          <a:ln w="9525">
            <a:noFill/>
            <a:headEnd/>
            <a:tailEnd/>
          </a:ln>
        </p:spPr>
      </p:pic>
    </p:spTree>
  </p:cSl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Typical Regimen</a:t>
            </a:r>
          </a:p>
        </p:txBody>
      </p:sp>
      <p:sp>
        <p:nvSpPr>
          <p:cNvPr id="3" name="Content Placeholder 2"/>
          <p:cNvSpPr>
            <a:spLocks noGrp="1"/>
          </p:cNvSpPr>
          <p:nvPr>
            <p:ph idx="1"/>
          </p:nvPr>
        </p:nvSpPr>
        <p:spPr/>
        <p:txBody>
          <a:bodyPr/>
          <a:lstStyle/>
          <a:p>
            <a:pPr lvl="0"/>
            <a:r>
              <a:rPr/>
              <a:t>Jejunostomy tube feeds for 16 hours (6pm-10am)</a:t>
            </a:r>
          </a:p>
          <a:p>
            <a:pPr lvl="1"/>
            <a:r>
              <a:rPr/>
              <a:t>Men: 75mL/hour x 16 hours = 5 cartons</a:t>
            </a:r>
          </a:p>
          <a:p>
            <a:pPr lvl="1"/>
            <a:r>
              <a:rPr/>
              <a:t>Women: 60mL/hour x 16 hours = 4 cartons</a:t>
            </a:r>
          </a:p>
          <a:p>
            <a:pPr lvl="0"/>
            <a:r>
              <a:rPr/>
              <a:t>Water 240ml (8oz) via syringe 4x/day</a:t>
            </a:r>
          </a:p>
          <a:p>
            <a:pPr lvl="0" indent="0" marL="0">
              <a:buNone/>
            </a:pPr>
            <a:r>
              <a:rPr/>
              <a:t>Hospital nurses will teach use of the feeding tube</a:t>
            </a:r>
          </a:p>
        </p:txBody>
      </p:sp>
    </p:spTree>
  </p:cSl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Feeds with Diabetes</a:t>
            </a:r>
          </a:p>
        </p:txBody>
      </p:sp>
      <p:sp>
        <p:nvSpPr>
          <p:cNvPr id="3" name="Content Placeholder 2"/>
          <p:cNvSpPr>
            <a:spLocks noGrp="1"/>
          </p:cNvSpPr>
          <p:nvPr>
            <p:ph idx="1"/>
          </p:nvPr>
        </p:nvSpPr>
        <p:spPr/>
        <p:txBody>
          <a:bodyPr/>
          <a:lstStyle/>
          <a:p>
            <a:pPr lvl="0" indent="0" marL="0">
              <a:buNone/>
            </a:pPr>
            <a:r>
              <a:rPr/>
              <a:t>Jejunostomy feedings elevate blood sugars</a:t>
            </a:r>
          </a:p>
          <a:p>
            <a:pPr lvl="0"/>
            <a:r>
              <a:rPr/>
              <a:t>Insulin may be required along with feeds</a:t>
            </a:r>
          </a:p>
          <a:p>
            <a:pPr lvl="0" indent="0" marL="0">
              <a:buNone/>
            </a:pPr>
            <a:r>
              <a:rPr/>
              <a:t>Typical Pattern for tube feeds</a:t>
            </a:r>
          </a:p>
          <a:p>
            <a:pPr lvl="0"/>
            <a:r>
              <a:rPr/>
              <a:t>Feeds run via pump from 6pm to 10am</a:t>
            </a:r>
          </a:p>
          <a:p>
            <a:pPr lvl="0"/>
            <a:r>
              <a:rPr/>
              <a:t>Insulin at 6pm (70/30 insulin)</a:t>
            </a:r>
          </a:p>
          <a:p>
            <a:pPr lvl="0"/>
            <a:r>
              <a:rPr/>
              <a:t>Insulin at Midnight (70/30 insulin)</a:t>
            </a:r>
          </a:p>
          <a:p>
            <a:pPr lvl="0"/>
            <a:r>
              <a:rPr/>
              <a:t>No insulin if tube feedings are not run</a:t>
            </a:r>
          </a:p>
        </p:txBody>
      </p:sp>
    </p:spTree>
  </p:cSl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Jejunostomy Video</a:t>
            </a:r>
          </a:p>
        </p:txBody>
      </p:sp>
      <p:sp>
        <p:nvSpPr>
          <p:cNvPr id="3" name="Content Placeholder 2"/>
          <p:cNvSpPr>
            <a:spLocks noGrp="1"/>
          </p:cNvSpPr>
          <p:nvPr>
            <p:ph idx="1" sz="half"/>
          </p:nvPr>
        </p:nvSpPr>
        <p:spPr/>
        <p:txBody>
          <a:bodyPr/>
          <a:lstStyle/>
          <a:p>
            <a:pPr lvl="0" indent="0" marL="0">
              <a:buNone/>
            </a:pPr>
            <a:r>
              <a:rPr/>
              <a:t>A video is available to help become familiar with the feeding jejunostomy</a:t>
            </a:r>
          </a:p>
        </p:txBody>
      </p:sp>
      <p:pic>
        <p:nvPicPr>
          <p:cNvPr descr="images/nutrition_jejunostomy_qrcode.png" id="0" name="Picture 1"/>
          <p:cNvPicPr>
            <a:picLocks noGrp="1" noChangeAspect="1"/>
          </p:cNvPicPr>
          <p:nvPr/>
        </p:nvPicPr>
        <p:blipFill>
          <a:blip r:embed="rId2"/>
          <a:stretch>
            <a:fillRect/>
          </a:stretch>
        </p:blipFill>
        <p:spPr bwMode="auto">
          <a:xfrm>
            <a:off x="5067300" y="1193800"/>
            <a:ext cx="3327400" cy="3733800"/>
          </a:xfrm>
          <a:prstGeom prst="rect">
            <a:avLst/>
          </a:prstGeom>
          <a:noFill/>
          <a:ln w="9525">
            <a:noFill/>
            <a:headEnd/>
            <a:tailEnd/>
          </a:ln>
        </p:spPr>
      </p:pic>
    </p:spTree>
  </p:cSl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Activity after Surgery</a:t>
            </a:r>
          </a:p>
        </p:txBody>
      </p:sp>
      <p:sp>
        <p:nvSpPr>
          <p:cNvPr id="3" name="Content Placeholder 2"/>
          <p:cNvSpPr>
            <a:spLocks noGrp="1"/>
          </p:cNvSpPr>
          <p:nvPr>
            <p:ph idx="1"/>
          </p:nvPr>
        </p:nvSpPr>
        <p:spPr/>
        <p:txBody>
          <a:bodyPr/>
          <a:lstStyle/>
          <a:p>
            <a:pPr lvl="0"/>
            <a:r>
              <a:rPr/>
              <a:t>Up in chair most of the day</a:t>
            </a:r>
          </a:p>
          <a:p>
            <a:pPr lvl="0"/>
            <a:r>
              <a:rPr/>
              <a:t>Walking with help from nurse/Physical Therapist</a:t>
            </a:r>
          </a:p>
          <a:p>
            <a:pPr lvl="0"/>
            <a:r>
              <a:rPr/>
              <a:t>Goals:</a:t>
            </a:r>
          </a:p>
          <a:p>
            <a:pPr lvl="1"/>
            <a:r>
              <a:rPr/>
              <a:t>Improve lung function</a:t>
            </a:r>
          </a:p>
          <a:p>
            <a:pPr lvl="1"/>
            <a:r>
              <a:rPr/>
              <a:t>Prevent muscle loss</a:t>
            </a:r>
          </a:p>
        </p:txBody>
      </p:sp>
    </p:spTree>
  </p:cSl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Nasogastric (NG) Tube</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Tube passed through nose into stomach</a:t>
                </a:r>
              </a:p>
              <a:p>
                <a:pPr lvl="0"/>
                <a:r>
                  <a:rPr/>
                  <a:t>Drains fluid from stomach</a:t>
                </a:r>
              </a:p>
              <a:p>
                <a:pPr lvl="0"/>
                <a:r>
                  <a:rPr/>
                  <a:t>Prevents vomiting</a:t>
                </a:r>
              </a:p>
              <a:p>
                <a:pPr lvl="0" indent="0" marL="0">
                  <a:buNone/>
                </a:pPr>
                <a:r>
                  <a:rPr/>
                  <a:t>Upper GI X-ray on 2nd or 3rd day after surgery</a:t>
                </a:r>
              </a:p>
              <a:p>
                <a:pPr lvl="0"/>
                <a:r>
                  <a:rPr/>
                  <a:t>If stomach empties well </a:t>
                </a:r>
                <a14:m>
                  <m:oMath xmlns:m="http://schemas.openxmlformats.org/officeDocument/2006/math">
                    <m:r>
                      <m:rPr>
                        <m:sty m:val="p"/>
                      </m:rPr>
                      <m:t>→</m:t>
                    </m:r>
                  </m:oMath>
                </a14:m>
                <a:r>
                  <a:rPr/>
                  <a:t> NG tube removed</a:t>
                </a:r>
              </a:p>
              <a:p>
                <a:pPr lvl="0"/>
                <a:r>
                  <a:rPr/>
                  <a:t>Otherwise, X-ray repeated 2-3 days later</a:t>
                </a:r>
              </a:p>
            </p:txBody>
          </p:sp>
        </mc:Choice>
      </mc:AlternateContent>
    </p:spTree>
  </p:cSl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Swallowing Evaluation</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Once NG tube has been removed:</a:t>
                </a:r>
              </a:p>
              <a:p>
                <a:pPr lvl="0" indent="0" marL="0">
                  <a:buNone/>
                </a:pPr>
                <a:r>
                  <a:rPr/>
                  <a:t>Modified barium swallow in radiology</a:t>
                </a:r>
              </a:p>
              <a:p>
                <a:pPr lvl="0"/>
                <a:r>
                  <a:rPr/>
                  <a:t>Drink a white chalky liquid (barium)</a:t>
                </a:r>
              </a:p>
              <a:p>
                <a:pPr lvl="0"/>
                <a:r>
                  <a:rPr/>
                  <a:t>Look for proper swallowing function</a:t>
                </a:r>
              </a:p>
              <a:p>
                <a:pPr lvl="0"/>
                <a:r>
                  <a:rPr/>
                  <a:t>70% of patients </a:t>
                </a:r>
                <a14:m>
                  <m:oMath xmlns:m="http://schemas.openxmlformats.org/officeDocument/2006/math">
                    <m:r>
                      <m:rPr>
                        <m:sty m:val="p"/>
                      </m:rPr>
                      <m:t>⇒</m:t>
                    </m:r>
                  </m:oMath>
                </a14:m>
                <a:r>
                  <a:rPr/>
                  <a:t> liquids started by mouth</a:t>
                </a:r>
              </a:p>
            </p:txBody>
          </p:sp>
        </mc:Choice>
      </mc:AlternateContent>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Early Stage Cancers</a:t>
            </a:r>
          </a:p>
        </p:txBody>
      </p:sp>
      <p:sp>
        <p:nvSpPr>
          <p:cNvPr id="3" name="Content Placeholder 2"/>
          <p:cNvSpPr>
            <a:spLocks noGrp="1"/>
          </p:cNvSpPr>
          <p:nvPr>
            <p:ph idx="1" sz="half"/>
          </p:nvPr>
        </p:nvSpPr>
        <p:spPr/>
        <p:txBody>
          <a:bodyPr/>
          <a:lstStyle/>
          <a:p>
            <a:pPr lvl="0" indent="0" marL="0">
              <a:buNone/>
            </a:pPr>
            <a:r>
              <a:rPr/>
              <a:t>Cancers start on the very inside of the layer called the mucosa</a:t>
            </a:r>
          </a:p>
        </p:txBody>
      </p:sp>
      <p:pic>
        <p:nvPicPr>
          <p:cNvPr descr="images/tumor21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Oral Intake at Home</a:t>
            </a:r>
          </a:p>
        </p:txBody>
      </p:sp>
      <p:sp>
        <p:nvSpPr>
          <p:cNvPr id="3" name="Content Placeholder 2"/>
          <p:cNvSpPr>
            <a:spLocks noGrp="1"/>
          </p:cNvSpPr>
          <p:nvPr>
            <p:ph idx="1"/>
          </p:nvPr>
        </p:nvSpPr>
        <p:spPr/>
        <p:txBody>
          <a:bodyPr/>
          <a:lstStyle/>
          <a:p>
            <a:pPr lvl="0" indent="0" marL="0">
              <a:buNone/>
            </a:pPr>
            <a:r>
              <a:rPr/>
              <a:t>Most are taking protein shakes when they go home</a:t>
            </a:r>
          </a:p>
          <a:p>
            <a:pPr lvl="0" indent="0" marL="0">
              <a:buNone/>
            </a:pPr>
            <a:r>
              <a:rPr/>
              <a:t>Protein shakes are started after tolerating water</a:t>
            </a:r>
            <a:br/>
          </a:p>
          <a:p>
            <a:pPr lvl="0"/>
            <a:r>
              <a:rPr/>
              <a:t>2 oz per hour to start</a:t>
            </a:r>
          </a:p>
          <a:p>
            <a:pPr lvl="0"/>
            <a:r>
              <a:rPr/>
              <a:t>4 oz per hour if 2oz are tolerated well</a:t>
            </a:r>
          </a:p>
        </p:txBody>
      </p:sp>
    </p:spTree>
  </p:cSl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Discharge</a:t>
            </a:r>
          </a:p>
        </p:txBody>
      </p:sp>
      <p:sp>
        <p:nvSpPr>
          <p:cNvPr id="3" name="Content Placeholder 2"/>
          <p:cNvSpPr>
            <a:spLocks noGrp="1"/>
          </p:cNvSpPr>
          <p:nvPr>
            <p:ph idx="1"/>
          </p:nvPr>
        </p:nvSpPr>
        <p:spPr/>
        <p:txBody>
          <a:bodyPr/>
          <a:lstStyle/>
          <a:p>
            <a:pPr lvl="0" indent="0" marL="0">
              <a:buNone/>
            </a:pPr>
            <a:r>
              <a:rPr/>
              <a:t>Goal: ready to leave day #6/7 after surgery</a:t>
            </a:r>
          </a:p>
          <a:p>
            <a:pPr lvl="0"/>
            <a:r>
              <a:rPr/>
              <a:t>Night-time tube feedings (6pm to 10am)</a:t>
            </a:r>
          </a:p>
          <a:p>
            <a:pPr lvl="0"/>
            <a:r>
              <a:rPr/>
              <a:t>Nutrition by mouth (70% of patients)</a:t>
            </a:r>
          </a:p>
          <a:p>
            <a:pPr lvl="1"/>
            <a:r>
              <a:rPr/>
              <a:t>1 oz of water per hour by mouth OR</a:t>
            </a:r>
          </a:p>
          <a:p>
            <a:pPr lvl="1"/>
            <a:r>
              <a:rPr/>
              <a:t>Protein shakes 4oz every 2 hours</a:t>
            </a:r>
          </a:p>
          <a:p>
            <a:pPr lvl="0"/>
            <a:r>
              <a:rPr/>
              <a:t>Water through tube 8oz four times per day</a:t>
            </a:r>
          </a:p>
          <a:p>
            <a:pPr lvl="0"/>
            <a:r>
              <a:rPr/>
              <a:t>Home care nursing (feeding tube teaching)</a:t>
            </a:r>
          </a:p>
          <a:p>
            <a:pPr lvl="0"/>
            <a:r>
              <a:rPr/>
              <a:t>Home infusion (tube feeding supplies)</a:t>
            </a:r>
          </a:p>
        </p:txBody>
      </p:sp>
    </p:spTree>
  </p:cSld>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Nutrition after Surgery</a:t>
            </a:r>
          </a:p>
        </p:txBody>
      </p:sp>
      <p:sp>
        <p:nvSpPr>
          <p:cNvPr id="3" name="Content Placeholder 2"/>
          <p:cNvSpPr>
            <a:spLocks noGrp="1"/>
          </p:cNvSpPr>
          <p:nvPr>
            <p:ph idx="1"/>
          </p:nvPr>
        </p:nvSpPr>
        <p:spPr/>
        <p:txBody>
          <a:bodyPr/>
          <a:lstStyle/>
          <a:p>
            <a:pPr lvl="0" indent="0" marL="0">
              <a:buNone/>
            </a:pPr>
            <a:r>
              <a:rPr/>
              <a:t>At discharge home:</a:t>
            </a:r>
          </a:p>
          <a:p>
            <a:pPr lvl="0"/>
            <a:r>
              <a:rPr/>
              <a:t>Protein shakes 4oz every 2 hrs</a:t>
            </a:r>
          </a:p>
          <a:p>
            <a:pPr lvl="0"/>
            <a:r>
              <a:rPr/>
              <a:t>Tube feeds 4-5 cans at night (6pm-10am)</a:t>
            </a:r>
          </a:p>
          <a:p>
            <a:pPr lvl="0" indent="0" marL="0">
              <a:buNone/>
            </a:pPr>
            <a:r>
              <a:rPr/>
              <a:t>10-12 Days: Increase protein shakes</a:t>
            </a:r>
          </a:p>
          <a:p>
            <a:pPr lvl="0"/>
            <a:r>
              <a:rPr/>
              <a:t>Tube feeds 3-4 cans at night</a:t>
            </a:r>
          </a:p>
          <a:p>
            <a:pPr lvl="0" indent="0" marL="0">
              <a:buNone/>
            </a:pPr>
            <a:r>
              <a:rPr/>
              <a:t>Three weeks: Post-esophagectomy Diet</a:t>
            </a:r>
          </a:p>
          <a:p>
            <a:pPr lvl="0" indent="0" marL="0">
              <a:buNone/>
            </a:pPr>
            <a:r>
              <a:rPr/>
              <a:t>8-12 weeks: Remove feeding tube (in office)</a:t>
            </a:r>
          </a:p>
        </p:txBody>
      </p:sp>
    </p:spTree>
  </p:cSld>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p:cNvSpPr>
                <a:spLocks noGrp="1"/>
              </p:cNvSpPr>
              <p:nvPr>
                <p:ph type="title"/>
              </p:nvPr>
            </p:nvSpPr>
            <p:spPr>
              <a:xfrm>
                <a:off x="284309" y="205979"/>
                <a:ext cx="8552330" cy="662317"/>
              </a:xfrm>
            </p:spPr>
            <p:txBody>
              <a:bodyPr/>
              <a:lstStyle/>
              <a:p>
                <a:pPr lvl="0" indent="0" marL="0">
                  <a:buNone/>
                </a:pPr>
                <a:r>
                  <a:rPr/>
                  <a:t>Transition from Tube Feeds </a:t>
                </a:r>
                <a14:m>
                  <m:oMath xmlns:m="http://schemas.openxmlformats.org/officeDocument/2006/math">
                    <m:r>
                      <m:rPr>
                        <m:sty m:val="p"/>
                      </m:rPr>
                      <m:t>→</m:t>
                    </m:r>
                  </m:oMath>
                </a14:m>
                <a:r>
                  <a:rPr/>
                  <a:t> Eating</a:t>
                </a:r>
              </a:p>
            </p:txBody>
          </p:sp>
        </mc:Choice>
      </mc:AlternateContent>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Dietitian will calculate daily protein goal</a:t>
                </a:r>
              </a:p>
              <a:p>
                <a:pPr lvl="0"/>
                <a:r>
                  <a:rPr/>
                  <a:t>Typically 60-75 grams protein/day</a:t>
                </a:r>
              </a:p>
              <a:p>
                <a:pPr lvl="0"/>
                <a:r>
                  <a:rPr/>
                  <a:t>Each carton of tube feeding has 15 grams</a:t>
                </a:r>
              </a:p>
              <a:p>
                <a:pPr lvl="1"/>
                <a:r>
                  <a:rPr/>
                  <a:t>75 grams protein = 5 cartons/night</a:t>
                </a:r>
              </a:p>
              <a:p>
                <a:pPr lvl="0"/>
                <a:r>
                  <a:rPr/>
                  <a:t>More intake by mouth </a:t>
                </a:r>
                <a14:m>
                  <m:oMath xmlns:m="http://schemas.openxmlformats.org/officeDocument/2006/math">
                    <m:r>
                      <m:rPr>
                        <m:sty m:val="p"/>
                      </m:rPr>
                      <m:t>→</m:t>
                    </m:r>
                  </m:oMath>
                </a14:m>
                <a:r>
                  <a:rPr/>
                  <a:t> tube feeds reduced</a:t>
                </a:r>
              </a:p>
              <a:p>
                <a:pPr lvl="0" indent="0" marL="0">
                  <a:buNone/>
                </a:pPr>
                <a:r>
                  <a:rPr/>
                  <a:t>Spread out protein during the day (20gm/meal)</a:t>
                </a:r>
              </a:p>
              <a:p>
                <a:pPr lvl="0"/>
                <a:r>
                  <a:rPr/>
                  <a:t>Three meals + 2-3 high-protein snacks</a:t>
                </a:r>
              </a:p>
            </p:txBody>
          </p:sp>
        </mc:Choice>
      </mc:AlternateContent>
    </p:spTree>
  </p:cSld>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Post-esophagectomy Diet</a:t>
            </a:r>
          </a:p>
        </p:txBody>
      </p:sp>
      <p:sp>
        <p:nvSpPr>
          <p:cNvPr id="3" name="Content Placeholder 2"/>
          <p:cNvSpPr>
            <a:spLocks noGrp="1"/>
          </p:cNvSpPr>
          <p:nvPr>
            <p:ph idx="1"/>
          </p:nvPr>
        </p:nvSpPr>
        <p:spPr/>
        <p:txBody>
          <a:bodyPr/>
          <a:lstStyle/>
          <a:p>
            <a:pPr lvl="0"/>
            <a:r>
              <a:rPr/>
              <a:t>Soft Consistency</a:t>
            </a:r>
          </a:p>
          <a:p>
            <a:pPr lvl="0"/>
            <a:r>
              <a:rPr/>
              <a:t>High Protein</a:t>
            </a:r>
          </a:p>
          <a:p>
            <a:pPr lvl="0"/>
            <a:r>
              <a:rPr/>
              <a:t>Avoid sugary liquids (can cause ‘dumping’)</a:t>
            </a:r>
          </a:p>
          <a:p>
            <a:pPr lvl="0"/>
            <a:r>
              <a:rPr/>
              <a:t>Avoid raw vegetables (and salads)</a:t>
            </a:r>
          </a:p>
          <a:p>
            <a:pPr lvl="0"/>
            <a:r>
              <a:rPr/>
              <a:t>Eating</a:t>
            </a:r>
          </a:p>
          <a:p>
            <a:pPr lvl="1"/>
            <a:r>
              <a:rPr/>
              <a:t>Small, frequent meals</a:t>
            </a:r>
          </a:p>
          <a:p>
            <a:pPr lvl="1"/>
            <a:r>
              <a:rPr/>
              <a:t>Sit up for 30-45 minutes after eating</a:t>
            </a:r>
          </a:p>
          <a:p>
            <a:pPr lvl="1"/>
            <a:r>
              <a:rPr/>
              <a:t>Avoid eating within 2 hours of bedtime</a:t>
            </a:r>
          </a:p>
        </p:txBody>
      </p:sp>
    </p:spTree>
  </p:cSld>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Medicines at Home - Pain</a:t>
            </a:r>
          </a:p>
        </p:txBody>
      </p:sp>
      <p:sp>
        <p:nvSpPr>
          <p:cNvPr id="3" name="Content Placeholder 2"/>
          <p:cNvSpPr>
            <a:spLocks noGrp="1"/>
          </p:cNvSpPr>
          <p:nvPr>
            <p:ph idx="1"/>
          </p:nvPr>
        </p:nvSpPr>
        <p:spPr/>
        <p:txBody>
          <a:bodyPr/>
          <a:lstStyle/>
          <a:p>
            <a:pPr lvl="0" indent="0" marL="0">
              <a:buNone/>
            </a:pPr>
            <a:r>
              <a:rPr/>
              <a:t>Acetaminophen (Tylenol) 1000mg 4x/day</a:t>
            </a:r>
          </a:p>
          <a:p>
            <a:pPr lvl="0" indent="0" marL="0">
              <a:buNone/>
            </a:pPr>
            <a:r>
              <a:rPr/>
              <a:t>Gabapentin 300mg 3 times/day</a:t>
            </a:r>
          </a:p>
          <a:p>
            <a:pPr lvl="0" indent="0" marL="0">
              <a:buNone/>
            </a:pPr>
            <a:r>
              <a:rPr/>
              <a:t>Oxycodone</a:t>
            </a:r>
          </a:p>
          <a:p>
            <a:pPr lvl="0"/>
            <a:r>
              <a:rPr/>
              <a:t>As needed in addition to Tylenol/gabapentin</a:t>
            </a:r>
          </a:p>
          <a:p>
            <a:pPr lvl="0"/>
            <a:r>
              <a:rPr/>
              <a:t>Will begin reducing dose at first postop visit</a:t>
            </a:r>
          </a:p>
          <a:p>
            <a:pPr lvl="0"/>
            <a:r>
              <a:rPr/>
              <a:t>Can usually discontinue by 4 weeks</a:t>
            </a:r>
          </a:p>
          <a:p>
            <a:pPr lvl="0"/>
            <a:r>
              <a:rPr/>
              <a:t>NO DRIVING WHILE ON OXYCODONE</a:t>
            </a:r>
          </a:p>
        </p:txBody>
      </p:sp>
    </p:spTree>
  </p:cSld>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Non-steroidals Anti Inflammatory (NSAID)</a:t>
            </a:r>
          </a:p>
        </p:txBody>
      </p:sp>
      <p:sp>
        <p:nvSpPr>
          <p:cNvPr id="3" name="Content Placeholder 2"/>
          <p:cNvSpPr>
            <a:spLocks noGrp="1"/>
          </p:cNvSpPr>
          <p:nvPr>
            <p:ph idx="1"/>
          </p:nvPr>
        </p:nvSpPr>
        <p:spPr/>
        <p:txBody>
          <a:bodyPr/>
          <a:lstStyle/>
          <a:p>
            <a:pPr lvl="0" indent="0" marL="0">
              <a:buNone/>
            </a:pPr>
            <a:r>
              <a:rPr/>
              <a:t>Non-steroidal anti-inflammatories (Celebrex)</a:t>
            </a:r>
          </a:p>
          <a:p>
            <a:pPr lvl="0"/>
            <a:r>
              <a:rPr/>
              <a:t>200 mg every 12 hours starting at 2 weeks</a:t>
            </a:r>
          </a:p>
          <a:p>
            <a:pPr lvl="0" indent="0" marL="0">
              <a:buNone/>
            </a:pPr>
            <a:r>
              <a:rPr/>
              <a:t>NO GOODY POWDERS OR BCs</a:t>
            </a:r>
          </a:p>
          <a:p>
            <a:pPr lvl="0"/>
            <a:r>
              <a:rPr/>
              <a:t>(Can cause permanent scarring at the surgery site)</a:t>
            </a:r>
          </a:p>
        </p:txBody>
      </p:sp>
    </p:spTree>
  </p:cSld>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Acid Blockers = Proton Pump Inhibitors</a:t>
            </a:r>
          </a:p>
        </p:txBody>
      </p:sp>
      <p:sp>
        <p:nvSpPr>
          <p:cNvPr id="3" name="Content Placeholder 2"/>
          <p:cNvSpPr>
            <a:spLocks noGrp="1"/>
          </p:cNvSpPr>
          <p:nvPr>
            <p:ph idx="1"/>
          </p:nvPr>
        </p:nvSpPr>
        <p:spPr/>
        <p:txBody>
          <a:bodyPr/>
          <a:lstStyle/>
          <a:p>
            <a:pPr lvl="0" indent="0" marL="0">
              <a:buNone/>
            </a:pPr>
            <a:r>
              <a:rPr/>
              <a:t>Examples include ompeprazole and pantoprazole</a:t>
            </a:r>
          </a:p>
          <a:p>
            <a:pPr lvl="0"/>
            <a:r>
              <a:rPr/>
              <a:t>Will stay on for at 1-2 years to prevent acid reflux</a:t>
            </a:r>
          </a:p>
          <a:p>
            <a:pPr lvl="0"/>
            <a:r>
              <a:rPr/>
              <a:t>Important in preventing scarring at anastomosis (new connection between esophagus and stomach)</a:t>
            </a:r>
          </a:p>
          <a:p>
            <a:pPr lvl="0"/>
            <a:r>
              <a:rPr/>
              <a:t>To administer through feeding tube, open capsule and resuspend beads in 60mL (2oz) of water</a:t>
            </a:r>
          </a:p>
        </p:txBody>
      </p:sp>
    </p:spTree>
  </p:cSld>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Medicines at Home</a:t>
            </a:r>
          </a:p>
        </p:txBody>
      </p:sp>
      <p:sp>
        <p:nvSpPr>
          <p:cNvPr id="3" name="Content Placeholder 2"/>
          <p:cNvSpPr>
            <a:spLocks noGrp="1"/>
          </p:cNvSpPr>
          <p:nvPr>
            <p:ph idx="1"/>
          </p:nvPr>
        </p:nvSpPr>
        <p:spPr/>
        <p:txBody>
          <a:bodyPr/>
          <a:lstStyle/>
          <a:p>
            <a:pPr lvl="0" indent="0" marL="0">
              <a:buNone/>
            </a:pPr>
            <a:r>
              <a:rPr/>
              <a:t>Reglan – Helps stomach empty</a:t>
            </a:r>
          </a:p>
          <a:p>
            <a:pPr lvl="0"/>
            <a:r>
              <a:rPr/>
              <a:t>Will plan to stop after six weeks</a:t>
            </a:r>
          </a:p>
          <a:p>
            <a:pPr lvl="0"/>
            <a:r>
              <a:rPr/>
              <a:t>0.1% risk of tardive dyskinesia (nervous tic)</a:t>
            </a:r>
          </a:p>
          <a:p>
            <a:pPr lvl="0" indent="0" marL="0">
              <a:buNone/>
            </a:pPr>
            <a:r>
              <a:rPr/>
              <a:t>Remeron – Helps improve appetite</a:t>
            </a:r>
          </a:p>
          <a:p>
            <a:pPr lvl="0"/>
            <a:r>
              <a:rPr/>
              <a:t>Can cause vivid dreams</a:t>
            </a:r>
          </a:p>
          <a:p>
            <a:pPr lvl="0"/>
            <a:r>
              <a:rPr/>
              <a:t>Used for several weeks after surgery</a:t>
            </a:r>
          </a:p>
          <a:p>
            <a:pPr lvl="0"/>
            <a:r>
              <a:rPr/>
              <a:t>Will stop within first three months of surgery</a:t>
            </a:r>
          </a:p>
        </p:txBody>
      </p:sp>
    </p:spTree>
  </p:cSld>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Metoprolol = Beta Blockers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a:r>
                  <a:rPr/>
                  <a:t>Slows heart rate and lowers blood pressure</a:t>
                </a:r>
                <a:br/>
              </a:p>
              <a:p>
                <a:pPr lvl="0"/>
                <a:r>
                  <a:rPr/>
                  <a:t>Used to prevent rapid heart rate</a:t>
                </a:r>
              </a:p>
              <a:p>
                <a:pPr lvl="0"/>
                <a:r>
                  <a:rPr/>
                  <a:t>Patients not taking a beta blocker prior to surgery </a:t>
                </a:r>
                <a14:m>
                  <m:oMath xmlns:m="http://schemas.openxmlformats.org/officeDocument/2006/math">
                    <m:r>
                      <m:rPr>
                        <m:sty m:val="p"/>
                      </m:rPr>
                      <m:t>→</m:t>
                    </m:r>
                  </m:oMath>
                </a14:m>
                <a:r>
                  <a:rPr/>
                  <a:t> wean after after surgery</a:t>
                </a:r>
              </a:p>
              <a:p>
                <a:pPr lvl="0"/>
                <a:r>
                  <a:rPr/>
                  <a:t>Patients taking a beta blockerprior to surgery </a:t>
                </a:r>
                <a14:m>
                  <m:oMath xmlns:m="http://schemas.openxmlformats.org/officeDocument/2006/math">
                    <m:r>
                      <m:rPr>
                        <m:sty m:val="p"/>
                      </m:rPr>
                      <m:t>→</m:t>
                    </m:r>
                  </m:oMath>
                </a14:m>
                <a:r>
                  <a:rPr/>
                  <a:t> return to prior dose and drug after surgery</a:t>
                </a:r>
              </a:p>
            </p:txBody>
          </p:sp>
        </mc:Choice>
      </mc:AlternateContent>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Over time, cancers can grow into the muscular wall</a:t>
            </a:r>
          </a:p>
        </p:txBody>
      </p:sp>
      <p:pic>
        <p:nvPicPr>
          <p:cNvPr descr="images/tumor24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Sleeping at Home</a:t>
            </a:r>
          </a:p>
        </p:txBody>
      </p:sp>
      <p:sp>
        <p:nvSpPr>
          <p:cNvPr id="3" name="Content Placeholder 2"/>
          <p:cNvSpPr>
            <a:spLocks noGrp="1"/>
          </p:cNvSpPr>
          <p:nvPr>
            <p:ph idx="1" sz="half"/>
          </p:nvPr>
        </p:nvSpPr>
        <p:spPr/>
        <p:txBody>
          <a:bodyPr/>
          <a:lstStyle/>
          <a:p>
            <a:pPr lvl="0" indent="0" marL="0">
              <a:buNone/>
            </a:pPr>
            <a:r>
              <a:rPr/>
              <a:t>Reflux can occur the first few weeks/months after surgery</a:t>
            </a:r>
          </a:p>
          <a:p>
            <a:pPr lvl="0" indent="0" marL="0">
              <a:buNone/>
            </a:pPr>
            <a:r>
              <a:rPr/>
              <a:t>This improves over the first few months</a:t>
            </a:r>
          </a:p>
          <a:p>
            <a:pPr lvl="0" indent="0" marL="0">
              <a:buNone/>
            </a:pPr>
            <a:r>
              <a:rPr/>
              <a:t>A wedge pillow can be helpful for sleep</a:t>
            </a:r>
          </a:p>
        </p:txBody>
      </p:sp>
      <p:pic>
        <p:nvPicPr>
          <p:cNvPr descr="images/wedge_pillow_comm.jpg" id="0" name="Picture 1"/>
          <p:cNvPicPr>
            <a:picLocks noGrp="1" noChangeAspect="1"/>
          </p:cNvPicPr>
          <p:nvPr/>
        </p:nvPicPr>
        <p:blipFill>
          <a:blip r:embed="rId2"/>
          <a:stretch>
            <a:fillRect/>
          </a:stretch>
        </p:blipFill>
        <p:spPr bwMode="auto">
          <a:xfrm>
            <a:off x="4864100" y="1193800"/>
            <a:ext cx="3733800" cy="3733800"/>
          </a:xfrm>
          <a:prstGeom prst="rect">
            <a:avLst/>
          </a:prstGeom>
          <a:noFill/>
          <a:ln w="9525">
            <a:noFill/>
            <a:headEnd/>
            <a:tailEnd/>
          </a:ln>
        </p:spPr>
      </p:pic>
    </p:spTree>
  </p:cSld>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Postoperative Visit at 7-10 Days</a:t>
            </a:r>
          </a:p>
        </p:txBody>
      </p:sp>
      <p:sp>
        <p:nvSpPr>
          <p:cNvPr id="3" name="Content Placeholder 2"/>
          <p:cNvSpPr>
            <a:spLocks noGrp="1"/>
          </p:cNvSpPr>
          <p:nvPr>
            <p:ph idx="1"/>
          </p:nvPr>
        </p:nvSpPr>
        <p:spPr/>
        <p:txBody>
          <a:bodyPr/>
          <a:lstStyle/>
          <a:p>
            <a:pPr lvl="0" indent="0" marL="0">
              <a:buNone/>
            </a:pPr>
            <a:r>
              <a:rPr/>
              <a:t>Check surgical site</a:t>
            </a:r>
          </a:p>
          <a:p>
            <a:pPr lvl="0"/>
            <a:r>
              <a:rPr/>
              <a:t>Remove staples (if needed)</a:t>
            </a:r>
          </a:p>
          <a:p>
            <a:pPr lvl="0" indent="0" marL="0">
              <a:buNone/>
            </a:pPr>
            <a:r>
              <a:rPr/>
              <a:t>Adjust medicines as needed</a:t>
            </a:r>
          </a:p>
          <a:p>
            <a:pPr lvl="0"/>
            <a:r>
              <a:rPr/>
              <a:t>Insulin (for diabetic patients on insulin)</a:t>
            </a:r>
          </a:p>
          <a:p>
            <a:pPr lvl="0"/>
            <a:r>
              <a:rPr/>
              <a:t>Reduce beta blocker medicines</a:t>
            </a:r>
          </a:p>
          <a:p>
            <a:pPr lvl="0" indent="0" marL="0">
              <a:buNone/>
            </a:pPr>
            <a:r>
              <a:rPr/>
              <a:t>Advance diet</a:t>
            </a:r>
          </a:p>
          <a:p>
            <a:pPr lvl="0" indent="0" marL="0">
              <a:buNone/>
            </a:pPr>
            <a:r>
              <a:rPr/>
              <a:t>Reduce tube feeds</a:t>
            </a:r>
          </a:p>
        </p:txBody>
      </p:sp>
    </p:spTree>
  </p:cSld>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After surgery</a:t>
            </a:r>
          </a:p>
        </p:txBody>
      </p:sp>
      <p:sp>
        <p:nvSpPr>
          <p:cNvPr id="3" name="Content Placeholder 2"/>
          <p:cNvSpPr>
            <a:spLocks noGrp="1"/>
          </p:cNvSpPr>
          <p:nvPr>
            <p:ph idx="1"/>
          </p:nvPr>
        </p:nvSpPr>
        <p:spPr/>
        <p:txBody>
          <a:bodyPr/>
          <a:lstStyle/>
          <a:p>
            <a:pPr lvl="0" indent="0" marL="0">
              <a:buNone/>
            </a:pPr>
            <a:r>
              <a:rPr/>
              <a:t>Wean off medicines added after surgery</a:t>
            </a:r>
          </a:p>
          <a:p>
            <a:pPr lvl="0"/>
            <a:r>
              <a:rPr/>
              <a:t>Pain medicines</a:t>
            </a:r>
          </a:p>
          <a:p>
            <a:pPr lvl="0"/>
            <a:r>
              <a:rPr/>
              <a:t>Beta-blockers</a:t>
            </a:r>
          </a:p>
          <a:p>
            <a:pPr lvl="0"/>
            <a:r>
              <a:rPr/>
              <a:t>Reglan and Remeron</a:t>
            </a:r>
          </a:p>
          <a:p>
            <a:pPr lvl="0" indent="0" marL="0">
              <a:buNone/>
            </a:pPr>
            <a:r>
              <a:rPr/>
              <a:t>Continue acid blockers for at least 1 year</a:t>
            </a:r>
          </a:p>
        </p:txBody>
      </p:sp>
    </p:spTree>
  </p:cSld>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Removal</a:t>
            </a:r>
          </a:p>
        </p:txBody>
      </p:sp>
      <p:sp>
        <p:nvSpPr>
          <p:cNvPr id="3" name="Content Placeholder 2"/>
          <p:cNvSpPr>
            <a:spLocks noGrp="1"/>
          </p:cNvSpPr>
          <p:nvPr>
            <p:ph idx="1"/>
          </p:nvPr>
        </p:nvSpPr>
        <p:spPr/>
        <p:txBody>
          <a:bodyPr/>
          <a:lstStyle/>
          <a:p>
            <a:pPr lvl="0" indent="0" marL="0">
              <a:buNone/>
            </a:pPr>
            <a:r>
              <a:rPr/>
              <a:t>Jejunostomy tube is removed in the office once you can take in enough nutrients by mouth</a:t>
            </a:r>
          </a:p>
          <a:p>
            <a:pPr lvl="0" indent="0" marL="0">
              <a:buNone/>
            </a:pPr>
            <a:r>
              <a:rPr/>
              <a:t>Removal usually around 8 weeks after surgery</a:t>
            </a:r>
          </a:p>
          <a:p>
            <a:pPr lvl="0" indent="0" marL="0">
              <a:buNone/>
            </a:pPr>
            <a:r>
              <a:rPr/>
              <a:t>May take 30 minutes and some local anesthetic to loosen up the tube for removal.</a:t>
            </a:r>
          </a:p>
        </p:txBody>
      </p:sp>
    </p:spTree>
  </p:cSld>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Nutritional Monitoring after Surgery</a:t>
            </a:r>
          </a:p>
        </p:txBody>
      </p:sp>
      <p:sp>
        <p:nvSpPr>
          <p:cNvPr id="3" name="Content Placeholder 2"/>
          <p:cNvSpPr>
            <a:spLocks noGrp="1"/>
          </p:cNvSpPr>
          <p:nvPr>
            <p:ph idx="1"/>
          </p:nvPr>
        </p:nvSpPr>
        <p:spPr/>
        <p:txBody>
          <a:bodyPr/>
          <a:lstStyle/>
          <a:p>
            <a:pPr lvl="0" indent="0" marL="0">
              <a:buNone/>
            </a:pPr>
            <a:r>
              <a:rPr/>
              <a:t>You may have difficulty absorbing some nutrients:</a:t>
            </a:r>
          </a:p>
          <a:p>
            <a:pPr lvl="0"/>
            <a:r>
              <a:rPr/>
              <a:t>Iron</a:t>
            </a:r>
          </a:p>
          <a:p>
            <a:pPr lvl="0"/>
            <a:r>
              <a:rPr/>
              <a:t>Vitamin B12</a:t>
            </a:r>
          </a:p>
          <a:p>
            <a:pPr lvl="0"/>
            <a:r>
              <a:rPr/>
              <a:t>Vitamin D</a:t>
            </a:r>
          </a:p>
        </p:txBody>
      </p:sp>
    </p:spTree>
  </p:cSld>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Nutritional Monitoring after Surgery</a:t>
            </a:r>
          </a:p>
        </p:txBody>
      </p:sp>
      <p:sp>
        <p:nvSpPr>
          <p:cNvPr id="3" name="Content Placeholder 2"/>
          <p:cNvSpPr>
            <a:spLocks noGrp="1"/>
          </p:cNvSpPr>
          <p:nvPr>
            <p:ph idx="1"/>
          </p:nvPr>
        </p:nvSpPr>
        <p:spPr/>
        <p:txBody>
          <a:bodyPr/>
          <a:lstStyle/>
          <a:p>
            <a:pPr lvl="0" indent="0" marL="0">
              <a:buNone/>
            </a:pPr>
            <a:r>
              <a:rPr/>
              <a:t>About 3 months after the jejunostomy tube is removed, we will check blood levels:</a:t>
            </a:r>
          </a:p>
          <a:p>
            <a:pPr lvl="0"/>
            <a:r>
              <a:rPr/>
              <a:t>Iron (ferritin)</a:t>
            </a:r>
          </a:p>
          <a:p>
            <a:pPr lvl="0"/>
            <a:r>
              <a:rPr/>
              <a:t>Vitamin B12</a:t>
            </a:r>
          </a:p>
          <a:p>
            <a:pPr lvl="0"/>
            <a:r>
              <a:rPr/>
              <a:t>Vitamin D</a:t>
            </a:r>
          </a:p>
        </p:txBody>
      </p:sp>
    </p:spTree>
  </p:cSld>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Nutritional Replacements after Surgery</a:t>
            </a:r>
          </a:p>
        </p:txBody>
      </p:sp>
      <p:sp>
        <p:nvSpPr>
          <p:cNvPr id="3" name="Content Placeholder 2"/>
          <p:cNvSpPr>
            <a:spLocks noGrp="1"/>
          </p:cNvSpPr>
          <p:nvPr>
            <p:ph idx="1"/>
          </p:nvPr>
        </p:nvSpPr>
        <p:spPr/>
        <p:txBody>
          <a:bodyPr/>
          <a:lstStyle/>
          <a:p>
            <a:pPr lvl="0" indent="0" marL="0">
              <a:buNone/>
            </a:pPr>
            <a:r>
              <a:rPr/>
              <a:t>Vitamin or iron replacements can be ordered by:</a:t>
            </a:r>
          </a:p>
          <a:p>
            <a:pPr lvl="0"/>
            <a:r>
              <a:rPr/>
              <a:t>Primary Care Provider (PCP)</a:t>
            </a:r>
          </a:p>
          <a:p>
            <a:pPr lvl="0"/>
            <a:r>
              <a:rPr/>
              <a:t>Medical Oncologist</a:t>
            </a:r>
          </a:p>
          <a:p>
            <a:pPr lvl="0"/>
            <a:r>
              <a:rPr/>
              <a:t>Surgeon</a:t>
            </a:r>
          </a:p>
          <a:p>
            <a:pPr lvl="0" indent="0" marL="0">
              <a:buNone/>
            </a:pPr>
            <a:r>
              <a:rPr/>
              <a:t>If levels are low</a:t>
            </a:r>
          </a:p>
          <a:p>
            <a:pPr lvl="0"/>
            <a:r>
              <a:rPr/>
              <a:t>Replacement</a:t>
            </a:r>
          </a:p>
          <a:p>
            <a:pPr lvl="0"/>
            <a:r>
              <a:rPr/>
              <a:t>Repeat testing in 3-6 months</a:t>
            </a:r>
          </a:p>
        </p:txBody>
      </p:sp>
    </p:spTree>
  </p:cSld>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Team Members - Physicians</a:t>
            </a:r>
          </a:p>
        </p:txBody>
      </p:sp>
      <p:sp>
        <p:nvSpPr>
          <p:cNvPr id="3" name="Content Placeholder 2"/>
          <p:cNvSpPr>
            <a:spLocks noGrp="1"/>
          </p:cNvSpPr>
          <p:nvPr>
            <p:ph idx="1"/>
          </p:nvPr>
        </p:nvSpPr>
        <p:spPr/>
        <p:txBody>
          <a:bodyPr/>
          <a:lstStyle/>
          <a:p>
            <a:pPr lvl="0" indent="0" marL="0">
              <a:buNone/>
            </a:pPr>
            <a:r>
              <a:rPr/>
              <a:t>Primary Care Provider</a:t>
            </a:r>
          </a:p>
          <a:p>
            <a:pPr lvl="0" indent="0" marL="0">
              <a:buNone/>
            </a:pPr>
            <a:r>
              <a:rPr/>
              <a:t>Gastroenterologist</a:t>
            </a:r>
          </a:p>
          <a:p>
            <a:pPr lvl="0" indent="0" marL="0">
              <a:buNone/>
            </a:pPr>
            <a:r>
              <a:rPr/>
              <a:t>Medical Oncologist (chemotherapy)</a:t>
            </a:r>
          </a:p>
          <a:p>
            <a:pPr lvl="0" indent="0" marL="0">
              <a:buNone/>
            </a:pPr>
            <a:r>
              <a:rPr/>
              <a:t>Radiation Oncologist (radiation)</a:t>
            </a:r>
          </a:p>
          <a:p>
            <a:pPr lvl="0" indent="0" marL="0">
              <a:buNone/>
            </a:pPr>
            <a:r>
              <a:rPr/>
              <a:t>Surgeons</a:t>
            </a:r>
          </a:p>
          <a:p>
            <a:pPr lvl="0"/>
            <a:r>
              <a:rPr/>
              <a:t>Jonathan Salo MD</a:t>
            </a:r>
          </a:p>
          <a:p>
            <a:pPr lvl="0"/>
            <a:r>
              <a:rPr/>
              <a:t>Jeffrey Hagen MD</a:t>
            </a:r>
          </a:p>
          <a:p>
            <a:pPr lvl="0"/>
            <a:r>
              <a:rPr/>
              <a:t>Michael Roach MD</a:t>
            </a:r>
          </a:p>
        </p:txBody>
      </p:sp>
    </p:spTree>
  </p:cSld>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Team Members - Support Staff</a:t>
            </a:r>
          </a:p>
        </p:txBody>
      </p:sp>
      <p:sp>
        <p:nvSpPr>
          <p:cNvPr id="3" name="Content Placeholder 2"/>
          <p:cNvSpPr>
            <a:spLocks noGrp="1"/>
          </p:cNvSpPr>
          <p:nvPr>
            <p:ph idx="1"/>
          </p:nvPr>
        </p:nvSpPr>
        <p:spPr/>
        <p:txBody>
          <a:bodyPr/>
          <a:lstStyle/>
          <a:p>
            <a:pPr lvl="0" indent="0" marL="0">
              <a:buNone/>
            </a:pPr>
            <a:r>
              <a:rPr/>
              <a:t>Dietitian - Liz Koch</a:t>
            </a:r>
          </a:p>
          <a:p>
            <a:pPr lvl="0" indent="0" marL="0">
              <a:buNone/>
            </a:pPr>
            <a:r>
              <a:rPr/>
              <a:t>Nurses</a:t>
            </a:r>
          </a:p>
          <a:p>
            <a:pPr lvl="0"/>
            <a:r>
              <a:rPr/>
              <a:t>Matthew Carpenter RN</a:t>
            </a:r>
          </a:p>
          <a:p>
            <a:pPr lvl="0"/>
            <a:r>
              <a:rPr/>
              <a:t>Brandon Galloway LPN</a:t>
            </a:r>
          </a:p>
          <a:p>
            <a:pPr lvl="0" indent="0" marL="0">
              <a:buNone/>
            </a:pPr>
            <a:r>
              <a:rPr/>
              <a:t>Navigator - Laura Swift</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Lymph Nodes</a:t>
            </a:r>
          </a:p>
        </p:txBody>
      </p:sp>
      <p:sp>
        <p:nvSpPr>
          <p:cNvPr id="3" name="Content Placeholder 2"/>
          <p:cNvSpPr>
            <a:spLocks noGrp="1"/>
          </p:cNvSpPr>
          <p:nvPr>
            <p:ph idx="1" sz="half"/>
          </p:nvPr>
        </p:nvSpPr>
        <p:spPr/>
        <p:txBody>
          <a:bodyPr/>
          <a:lstStyle/>
          <a:p>
            <a:pPr lvl="0" indent="0" marL="0">
              <a:buNone/>
            </a:pPr>
            <a:r>
              <a:rPr/>
              <a:t>In some cases, cancer cells can break off from the main tumor and spread to lymph nodes</a:t>
            </a:r>
          </a:p>
        </p:txBody>
      </p:sp>
      <p:pic>
        <p:nvPicPr>
          <p:cNvPr descr="images/tumor25b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13868</TotalTime>
  <Words>42</Words>
  <Application>Microsoft Macintosh PowerPoint</Application>
  <PresentationFormat>On-screen Show (16:9)</PresentationFormat>
  <Paragraphs>13</Paragraphs>
  <Slides>4</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vt:i4>
      </vt:variant>
    </vt:vector>
  </HeadingPairs>
  <TitlesOfParts>
    <vt:vector size="9" baseType="lpstr">
      <vt:lpstr>Arial</vt:lpstr>
      <vt:lpstr>Calibri</vt:lpstr>
      <vt:lpstr>Lato Medium</vt:lpstr>
      <vt:lpstr>Lato Semibold</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Early-Stage Cancer of the Esophagus and GE Junction</dc:title>
  <dc:creator/>
  <cp:keywords/>
  <dcterms:created xsi:type="dcterms:W3CDTF">2025-12-10T14:23:45Z</dcterms:created>
  <dcterms:modified xsi:type="dcterms:W3CDTF">2025-12-10T14:23:45Z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bibliography">
    <vt:lpwstr>zotero.bib</vt:lpwstr>
  </property>
  <property fmtid="{D5CDD505-2E9C-101B-9397-08002B2CF9AE}" pid="4" name="editor">
    <vt:lpwstr>visual</vt:lpwstr>
  </property>
  <property fmtid="{D5CDD505-2E9C-101B-9397-08002B2CF9AE}" pid="5" name="header-includes">
    <vt:lpwstr/>
  </property>
  <property fmtid="{D5CDD505-2E9C-101B-9397-08002B2CF9AE}" pid="6" name="include-after">
    <vt:lpwstr/>
  </property>
  <property fmtid="{D5CDD505-2E9C-101B-9397-08002B2CF9AE}" pid="7" name="include-before">
    <vt:lpwstr/>
  </property>
  <property fmtid="{D5CDD505-2E9C-101B-9397-08002B2CF9AE}" pid="8" name="labels">
    <vt:lpwstr/>
  </property>
  <property fmtid="{D5CDD505-2E9C-101B-9397-08002B2CF9AE}" pid="9" name="toc-title">
    <vt:lpwstr>Table of contents</vt:lpwstr>
  </property>
</Properties>
</file>